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6858000" cx="12192000"/>
  <p:notesSz cx="6858000" cy="9144000"/>
  <p:embeddedFontLst>
    <p:embeddedFont>
      <p:font typeface="Roboto"/>
      <p:regular r:id="rId66"/>
      <p:bold r:id="rId67"/>
      <p:italic r:id="rId68"/>
      <p:boldItalic r:id="rId69"/>
    </p:embeddedFont>
    <p:embeddedFont>
      <p:font typeface="Noto Sans Symbols"/>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2" roundtripDataSignature="AMtx7mi8sWs+CpsGI/GMQ2zkr8rZa756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9185D5-C4E4-4006-8250-E59AC16F3274}">
  <a:tblStyle styleId="{799185D5-C4E4-4006-8250-E59AC16F327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A12D895A-8551-4987-BA4C-DC6A36F6277F}"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NotoSansSymbols-bold.fntdata"/><Relationship Id="rId70" Type="http://schemas.openxmlformats.org/officeDocument/2006/relationships/font" Target="fonts/NotoSansSymbol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9" name="Google Shape;9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ded812a0f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ded812a0f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 name="Google Shape;160;g2aded812a0f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6" name="Google Shape;1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3" name="Google Shape;1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9" name="Google Shape;1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5" name="Google Shape;18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1" name="Google Shape;19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8" name="Google Shape;1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4" name="Google Shape;2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0" name="Google Shape;21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8" name="Google Shape;21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6" name="Google Shape;226;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2" name="Google Shape;23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9" name="Google Shape;23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8" name="Google Shape;24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7" name="Google Shape;25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6" name="Google Shape;2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5" name="Google Shape;27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4" name="Google Shape;28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0" name="Google Shape;29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8" name="Google Shape;29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7" name="Google Shape;31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3" name="Google Shape;32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9" name="Google Shape;32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0" name="Google Shape;34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8" name="Google Shape;34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58" name="Google Shape;35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64" name="Google Shape;36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8" name="Google Shape;37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5" name="Google Shape;38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cbfabe7996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1cbfabe7996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2" name="Google Shape;392;g1cbfabe7996_0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0" name="Google Shape;40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6" name="Google Shape;40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2" name="Google Shape;41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0" name="Google Shape;42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8" name="Google Shape;42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4" name="Google Shape;43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1" name="Google Shape;44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7" name="Google Shape;44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3" name="Google Shape;45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9" name="Google Shape;45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65" name="Google Shape;46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2" name="Google Shape;47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8" name="Google Shape;47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84" name="Google Shape;48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0" name="Google Shape;49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6" name="Google Shape;49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2" name="Google Shape;50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8" name="Google Shape;50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cbfabe7996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1cbfabe7996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15" name="Google Shape;515;g1cbfabe7996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cbfabe7996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1cbfabe7996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23" name="Google Shape;523;g1cbfabe7996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cbfabe7996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g1cbfabe7996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35" name="Google Shape;535;g1cbfabe7996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ded812a0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ded812a0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 name="Google Shape;144;g2aded812a0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cbfabe799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1cbfabe7996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3" name="Google Shape;153;g1cbfabe7996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5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5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5"/>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55"/>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6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4"/>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with Caption">
  <p:cSld name="Mosaic with Caption">
    <p:spTree>
      <p:nvGrpSpPr>
        <p:cNvPr id="87" name="Shape 87"/>
        <p:cNvGrpSpPr/>
        <p:nvPr/>
      </p:nvGrpSpPr>
      <p:grpSpPr>
        <a:xfrm>
          <a:off x="0" y="0"/>
          <a:ext cx="0" cy="0"/>
          <a:chOff x="0" y="0"/>
          <a:chExt cx="0" cy="0"/>
        </a:xfrm>
      </p:grpSpPr>
      <p:sp>
        <p:nvSpPr>
          <p:cNvPr id="88" name="Google Shape;88;p65"/>
          <p:cNvSpPr/>
          <p:nvPr/>
        </p:nvSpPr>
        <p:spPr>
          <a:xfrm>
            <a:off x="7539038" y="2733675"/>
            <a:ext cx="2255837" cy="1636713"/>
          </a:xfrm>
          <a:prstGeom prst="rect">
            <a:avLst/>
          </a:prstGeom>
          <a:solidFill>
            <a:srgbClr val="8E0000">
              <a:alpha val="80000"/>
            </a:srgbClr>
          </a:soli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65"/>
          <p:cNvSpPr/>
          <p:nvPr/>
        </p:nvSpPr>
        <p:spPr>
          <a:xfrm>
            <a:off x="9936163" y="4497388"/>
            <a:ext cx="2252662" cy="1638300"/>
          </a:xfrm>
          <a:prstGeom prst="rect">
            <a:avLst/>
          </a:prstGeom>
          <a:solidFill>
            <a:srgbClr val="8E0000">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65"/>
          <p:cNvSpPr/>
          <p:nvPr/>
        </p:nvSpPr>
        <p:spPr>
          <a:xfrm>
            <a:off x="9936163" y="971550"/>
            <a:ext cx="2252662" cy="1636713"/>
          </a:xfrm>
          <a:prstGeom prst="rect">
            <a:avLst/>
          </a:prstGeom>
          <a:solidFill>
            <a:srgbClr val="8E0000">
              <a:alpha val="80000"/>
            </a:srgbClr>
          </a:soli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 name="Google Shape;91;p65"/>
          <p:cNvPicPr preferRelativeResize="0"/>
          <p:nvPr/>
        </p:nvPicPr>
        <p:blipFill rotWithShape="1">
          <a:blip r:embed="rId2">
            <a:alphaModFix/>
          </a:blip>
          <a:srcRect b="0" l="0" r="0" t="0"/>
          <a:stretch/>
        </p:blipFill>
        <p:spPr>
          <a:xfrm>
            <a:off x="10928350" y="96838"/>
            <a:ext cx="1219200" cy="914400"/>
          </a:xfrm>
          <a:prstGeom prst="rect">
            <a:avLst/>
          </a:prstGeom>
          <a:noFill/>
          <a:ln>
            <a:noFill/>
          </a:ln>
        </p:spPr>
      </p:pic>
      <p:sp>
        <p:nvSpPr>
          <p:cNvPr id="92" name="Google Shape;92;p65"/>
          <p:cNvSpPr/>
          <p:nvPr>
            <p:ph idx="2" type="pic"/>
          </p:nvPr>
        </p:nvSpPr>
        <p:spPr>
          <a:xfrm>
            <a:off x="7538375" y="4496738"/>
            <a:ext cx="2253380" cy="1638935"/>
          </a:xfrm>
          <a:prstGeom prst="rect">
            <a:avLst/>
          </a:prstGeom>
          <a:noFill/>
          <a:ln>
            <a:noFill/>
          </a:ln>
        </p:spPr>
      </p:sp>
      <p:sp>
        <p:nvSpPr>
          <p:cNvPr id="93" name="Google Shape;93;p65"/>
          <p:cNvSpPr/>
          <p:nvPr>
            <p:ph idx="3" type="pic"/>
          </p:nvPr>
        </p:nvSpPr>
        <p:spPr>
          <a:xfrm>
            <a:off x="7538375" y="971967"/>
            <a:ext cx="2253380" cy="1635750"/>
          </a:xfrm>
          <a:prstGeom prst="rect">
            <a:avLst/>
          </a:prstGeom>
          <a:noFill/>
          <a:ln>
            <a:noFill/>
          </a:ln>
        </p:spPr>
      </p:sp>
      <p:sp>
        <p:nvSpPr>
          <p:cNvPr id="94" name="Google Shape;94;p65"/>
          <p:cNvSpPr/>
          <p:nvPr>
            <p:ph idx="4" type="pic"/>
          </p:nvPr>
        </p:nvSpPr>
        <p:spPr>
          <a:xfrm>
            <a:off x="9936127" y="2733854"/>
            <a:ext cx="2253380" cy="1637841"/>
          </a:xfrm>
          <a:prstGeom prst="rect">
            <a:avLst/>
          </a:prstGeom>
          <a:noFill/>
          <a:ln>
            <a:noFill/>
          </a:ln>
        </p:spPr>
      </p:sp>
      <p:sp>
        <p:nvSpPr>
          <p:cNvPr id="95" name="Google Shape;95;p65"/>
          <p:cNvSpPr txBox="1"/>
          <p:nvPr>
            <p:ph idx="1" type="body"/>
          </p:nvPr>
        </p:nvSpPr>
        <p:spPr>
          <a:xfrm>
            <a:off x="630135" y="981113"/>
            <a:ext cx="6500261" cy="5163703"/>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sz="2800"/>
            </a:lvl1pPr>
            <a:lvl2pPr indent="-381000" lvl="1" marL="914400" algn="l">
              <a:lnSpc>
                <a:spcPct val="90000"/>
              </a:lnSpc>
              <a:spcBef>
                <a:spcPts val="500"/>
              </a:spcBef>
              <a:spcAft>
                <a:spcPts val="0"/>
              </a:spcAft>
              <a:buClr>
                <a:schemeClr val="dk1"/>
              </a:buClr>
              <a:buSzPts val="2400"/>
              <a:buChar char="•"/>
              <a:defRPr sz="2400"/>
            </a:lvl2pPr>
            <a:lvl3pPr indent="-355600" lvl="2" marL="1371600" algn="l">
              <a:lnSpc>
                <a:spcPct val="90000"/>
              </a:lnSpc>
              <a:spcBef>
                <a:spcPts val="500"/>
              </a:spcBef>
              <a:spcAft>
                <a:spcPts val="0"/>
              </a:spcAft>
              <a:buClr>
                <a:schemeClr val="dk1"/>
              </a:buClr>
              <a:buSzPts val="2000"/>
              <a:buChar char="•"/>
              <a:defRPr sz="2000"/>
            </a:lvl3pPr>
            <a:lvl4pPr indent="-342900" lvl="3" marL="1828800" algn="l">
              <a:lnSpc>
                <a:spcPct val="90000"/>
              </a:lnSpc>
              <a:spcBef>
                <a:spcPts val="500"/>
              </a:spcBef>
              <a:spcAft>
                <a:spcPts val="0"/>
              </a:spcAft>
              <a:buClr>
                <a:schemeClr val="dk1"/>
              </a:buClr>
              <a:buSzPts val="1800"/>
              <a:buChar char="•"/>
              <a:defRPr sz="1800"/>
            </a:lvl4pPr>
            <a:lvl5pPr indent="-342900" lvl="4" marL="2286000" algn="l">
              <a:lnSpc>
                <a:spcPct val="9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sz="1800"/>
            </a:lvl6pPr>
            <a:lvl7pPr indent="-342900" lvl="6" marL="3200400" algn="l">
              <a:lnSpc>
                <a:spcPct val="90000"/>
              </a:lnSpc>
              <a:spcBef>
                <a:spcPts val="500"/>
              </a:spcBef>
              <a:spcAft>
                <a:spcPts val="0"/>
              </a:spcAft>
              <a:buClr>
                <a:schemeClr val="dk1"/>
              </a:buClr>
              <a:buSzPts val="1800"/>
              <a:buChar char="•"/>
              <a:defRPr sz="1800"/>
            </a:lvl7pPr>
            <a:lvl8pPr indent="-342900" lvl="7" marL="3657600" algn="l">
              <a:lnSpc>
                <a:spcPct val="90000"/>
              </a:lnSpc>
              <a:spcBef>
                <a:spcPts val="500"/>
              </a:spcBef>
              <a:spcAft>
                <a:spcPts val="0"/>
              </a:spcAft>
              <a:buClr>
                <a:schemeClr val="dk1"/>
              </a:buClr>
              <a:buSzPts val="1800"/>
              <a:buChar char="•"/>
              <a:defRPr sz="1800"/>
            </a:lvl8pPr>
            <a:lvl9pPr indent="-342900" lvl="8" marL="4114800" algn="l">
              <a:lnSpc>
                <a:spcPct val="90000"/>
              </a:lnSpc>
              <a:spcBef>
                <a:spcPts val="500"/>
              </a:spcBef>
              <a:spcAft>
                <a:spcPts val="0"/>
              </a:spcAft>
              <a:buClr>
                <a:schemeClr val="dk1"/>
              </a:buClr>
              <a:buSzPts val="1800"/>
              <a:buChar char="•"/>
              <a:defRPr sz="1800"/>
            </a:lvl9pPr>
          </a:lstStyle>
          <a:p/>
        </p:txBody>
      </p:sp>
      <p:sp>
        <p:nvSpPr>
          <p:cNvPr id="96" name="Google Shape;96;p65"/>
          <p:cNvSpPr txBox="1"/>
          <p:nvPr>
            <p:ph type="title"/>
          </p:nvPr>
        </p:nvSpPr>
        <p:spPr>
          <a:xfrm>
            <a:off x="609600" y="219774"/>
            <a:ext cx="10260064" cy="6397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5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6"/>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5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7"/>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5" name="Google Shape;35;p57"/>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5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8"/>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3" name="Google Shape;43;p58"/>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9"/>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59"/>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0"/>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9" name="Google Shape;59;p60"/>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6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6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6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1"/>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62"/>
          <p:cNvSpPr/>
          <p:nvPr>
            <p:ph idx="2" type="pic"/>
          </p:nvPr>
        </p:nvSpPr>
        <p:spPr>
          <a:xfrm>
            <a:off x="5183188" y="987425"/>
            <a:ext cx="6172200" cy="4873625"/>
          </a:xfrm>
          <a:prstGeom prst="rect">
            <a:avLst/>
          </a:prstGeom>
          <a:noFill/>
          <a:ln>
            <a:noFill/>
          </a:ln>
        </p:spPr>
      </p:sp>
      <p:sp>
        <p:nvSpPr>
          <p:cNvPr id="70" name="Google Shape;70;p6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2"/>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3"/>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63"/>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54"/>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54"/>
          <p:cNvPicPr preferRelativeResize="0"/>
          <p:nvPr/>
        </p:nvPicPr>
        <p:blipFill rotWithShape="1">
          <a:blip r:embed="rId1">
            <a:alphaModFix/>
          </a:blip>
          <a:srcRect b="13334" l="0" r="0" t="6665"/>
          <a:stretch/>
        </p:blipFill>
        <p:spPr>
          <a:xfrm>
            <a:off x="10005655" y="6262839"/>
            <a:ext cx="1965960" cy="5486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dpr-info.e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propublica.org/article/machine-bias-risk-assessments-in-criminal-sentencing" TargetMode="Externa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sz="4000">
                <a:solidFill>
                  <a:srgbClr val="7F7F7F"/>
                </a:solidFill>
              </a:rPr>
              <a:t>DSCI-531: Fairness in Artificial Intelligence</a:t>
            </a:r>
            <a:endParaRPr sz="4400"/>
          </a:p>
          <a:p>
            <a:pPr indent="0" lvl="0" marL="0" rtl="0" algn="ctr">
              <a:lnSpc>
                <a:spcPct val="90000"/>
              </a:lnSpc>
              <a:spcBef>
                <a:spcPts val="0"/>
              </a:spcBef>
              <a:spcAft>
                <a:spcPts val="0"/>
              </a:spcAft>
              <a:buClr>
                <a:schemeClr val="dk1"/>
              </a:buClr>
              <a:buSzPts val="6000"/>
              <a:buFont typeface="Calibri"/>
              <a:buNone/>
            </a:pPr>
            <a:br>
              <a:rPr lang="en-US"/>
            </a:br>
            <a:r>
              <a:rPr lang="en-US"/>
              <a:t>Ethics in AI</a:t>
            </a:r>
            <a:endParaRPr sz="4900"/>
          </a:p>
        </p:txBody>
      </p:sp>
      <p:sp>
        <p:nvSpPr>
          <p:cNvPr id="102" name="Google Shape;102;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Dr. Keith Burghardt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aded812a0f_0_13"/>
          <p:cNvSpPr txBox="1"/>
          <p:nvPr>
            <p:ph type="title"/>
          </p:nvPr>
        </p:nvSpPr>
        <p:spPr>
          <a:xfrm>
            <a:off x="838200" y="7620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lang="en-US" sz="4000"/>
              <a:t>Dimensions of harm: harms to fairness &amp; justice</a:t>
            </a:r>
            <a:endParaRPr/>
          </a:p>
        </p:txBody>
      </p:sp>
      <p:sp>
        <p:nvSpPr>
          <p:cNvPr id="163" name="Google Shape;163;g2aded812a0f_0_13"/>
          <p:cNvSpPr txBox="1"/>
          <p:nvPr>
            <p:ph idx="1" type="body"/>
          </p:nvPr>
        </p:nvSpPr>
        <p:spPr>
          <a:xfrm>
            <a:off x="838200" y="1316251"/>
            <a:ext cx="10515600" cy="4860600"/>
          </a:xfrm>
          <a:prstGeom prst="rect">
            <a:avLst/>
          </a:prstGeom>
        </p:spPr>
        <p:txBody>
          <a:bodyPr anchorCtr="0" anchor="t" bIns="45700" lIns="91425" spcFirstLastPara="1" rIns="91425" wrap="square" tIns="45700">
            <a:noAutofit/>
          </a:bodyPr>
          <a:lstStyle/>
          <a:p>
            <a:pPr indent="-352167" lvl="0" marL="457200" rtl="0" algn="l">
              <a:spcBef>
                <a:spcPts val="1000"/>
              </a:spcBef>
              <a:spcAft>
                <a:spcPts val="0"/>
              </a:spcAft>
              <a:buSzPts val="1946"/>
              <a:buChar char="•"/>
            </a:pPr>
            <a:r>
              <a:rPr lang="en-US"/>
              <a:t>AI models can enhance unfair and unjust decisions</a:t>
            </a:r>
            <a:endParaRPr/>
          </a:p>
          <a:p>
            <a:pPr indent="-352167" lvl="1" marL="914400" rtl="0" algn="l">
              <a:spcBef>
                <a:spcPts val="1000"/>
              </a:spcBef>
              <a:spcAft>
                <a:spcPts val="0"/>
              </a:spcAft>
              <a:buSzPts val="1946"/>
              <a:buChar char="•"/>
            </a:pPr>
            <a:r>
              <a:rPr lang="en-US"/>
              <a:t>Non-random errors (e.g., more errors for African Americans)</a:t>
            </a:r>
            <a:endParaRPr/>
          </a:p>
          <a:p>
            <a:pPr indent="-342900" lvl="1" marL="914400" rtl="0" algn="l">
              <a:spcBef>
                <a:spcPts val="1000"/>
              </a:spcBef>
              <a:spcAft>
                <a:spcPts val="0"/>
              </a:spcAft>
              <a:buSzPts val="1800"/>
              <a:buChar char="•"/>
            </a:pPr>
            <a:r>
              <a:rPr lang="en-US"/>
              <a:t>Discrimination (harm to one demographic group)</a:t>
            </a:r>
            <a:endParaRPr/>
          </a:p>
          <a:p>
            <a:pPr indent="-342900" lvl="1" marL="914400" rtl="0" algn="l">
              <a:spcBef>
                <a:spcPts val="1000"/>
              </a:spcBef>
              <a:spcAft>
                <a:spcPts val="0"/>
              </a:spcAft>
              <a:buSzPts val="1800"/>
              <a:buChar char="•"/>
            </a:pPr>
            <a:r>
              <a:rPr lang="en-US"/>
              <a:t>Especially important for big decisions (who to hire, who is given bail, etc.)</a:t>
            </a:r>
            <a:endParaRPr/>
          </a:p>
          <a:p>
            <a:pPr indent="0" lvl="0" marL="0" rtl="0" algn="l">
              <a:spcBef>
                <a:spcPts val="1000"/>
              </a:spcBef>
              <a:spcAft>
                <a:spcPts val="0"/>
              </a:spcAft>
              <a:buClr>
                <a:schemeClr val="dk1"/>
              </a:buClr>
              <a:buSzPts val="1800"/>
              <a:buFont typeface="Arial"/>
              <a:buNone/>
            </a:pPr>
            <a:r>
              <a:t/>
            </a:r>
            <a:endParaRPr/>
          </a:p>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8"/>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Other dimensions of AI</a:t>
            </a:r>
            <a:endParaRPr/>
          </a:p>
        </p:txBody>
      </p:sp>
      <p:sp>
        <p:nvSpPr>
          <p:cNvPr id="169" name="Google Shape;169;p8"/>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946"/>
              <a:buChar char="•"/>
            </a:pPr>
            <a:r>
              <a:rPr b="1" lang="en-US"/>
              <a:t>Explainability </a:t>
            </a:r>
            <a:r>
              <a:rPr lang="en-US"/>
              <a:t>– How did the system arrived at its decision/outcome?</a:t>
            </a:r>
            <a:endParaRPr/>
          </a:p>
          <a:p>
            <a:pPr indent="-352167" lvl="1" marL="914400" rtl="0" algn="l">
              <a:lnSpc>
                <a:spcPct val="90000"/>
              </a:lnSpc>
              <a:spcBef>
                <a:spcPts val="1000"/>
              </a:spcBef>
              <a:spcAft>
                <a:spcPts val="0"/>
              </a:spcAft>
              <a:buClr>
                <a:schemeClr val="dk1"/>
              </a:buClr>
              <a:buSzPts val="1946"/>
              <a:buChar char="•"/>
            </a:pPr>
            <a:r>
              <a:rPr lang="en-US"/>
              <a:t> e.g., why a loan was denied? </a:t>
            </a:r>
            <a:endParaRPr/>
          </a:p>
          <a:p>
            <a:pPr indent="-342900" lvl="0" marL="457200" rtl="0" algn="l">
              <a:lnSpc>
                <a:spcPct val="90000"/>
              </a:lnSpc>
              <a:spcBef>
                <a:spcPts val="1000"/>
              </a:spcBef>
              <a:spcAft>
                <a:spcPts val="0"/>
              </a:spcAft>
              <a:buClr>
                <a:schemeClr val="dk1"/>
              </a:buClr>
              <a:buSzPts val="1946"/>
              <a:buChar char="•"/>
            </a:pPr>
            <a:r>
              <a:rPr b="1" lang="en-US"/>
              <a:t>Stability</a:t>
            </a:r>
            <a:r>
              <a:rPr lang="en-US"/>
              <a:t> – Will AI make consistent decisions? </a:t>
            </a:r>
            <a:endParaRPr/>
          </a:p>
          <a:p>
            <a:pPr indent="-352167" lvl="1" marL="914400" rtl="0" algn="l">
              <a:lnSpc>
                <a:spcPct val="90000"/>
              </a:lnSpc>
              <a:spcBef>
                <a:spcPts val="1000"/>
              </a:spcBef>
              <a:spcAft>
                <a:spcPts val="0"/>
              </a:spcAft>
              <a:buClr>
                <a:schemeClr val="dk1"/>
              </a:buClr>
              <a:buSzPts val="1946"/>
              <a:buChar char="•"/>
            </a:pPr>
            <a:r>
              <a:rPr lang="en-US"/>
              <a:t>E.g., is model sensitive to initial conditions? Will AI lead to similar outcomes in each deployment? </a:t>
            </a:r>
            <a:endParaRPr/>
          </a:p>
          <a:p>
            <a:pPr indent="-352167" lvl="1" marL="914400" rtl="0" algn="l">
              <a:lnSpc>
                <a:spcPct val="90000"/>
              </a:lnSpc>
              <a:spcBef>
                <a:spcPts val="1000"/>
              </a:spcBef>
              <a:spcAft>
                <a:spcPts val="0"/>
              </a:spcAft>
              <a:buClr>
                <a:schemeClr val="dk1"/>
              </a:buClr>
              <a:buSzPts val="1946"/>
              <a:buChar char="•"/>
            </a:pPr>
            <a:r>
              <a:rPr lang="en-US"/>
              <a:t>Are decisions inconsistent with small data changes?</a:t>
            </a:r>
            <a:endParaRPr/>
          </a:p>
          <a:p>
            <a:pPr indent="-342900" lvl="0" marL="457200" rtl="0" algn="l">
              <a:lnSpc>
                <a:spcPct val="90000"/>
              </a:lnSpc>
              <a:spcBef>
                <a:spcPts val="1000"/>
              </a:spcBef>
              <a:spcAft>
                <a:spcPts val="0"/>
              </a:spcAft>
              <a:buClr>
                <a:schemeClr val="dk1"/>
              </a:buClr>
              <a:buSzPts val="1946"/>
              <a:buChar char="•"/>
            </a:pPr>
            <a:r>
              <a:rPr b="1" lang="en-US"/>
              <a:t>Economic inequality</a:t>
            </a:r>
            <a:r>
              <a:rPr lang="en-US"/>
              <a:t> – Income inequality has grown as AI automation replaced routine work.</a:t>
            </a:r>
            <a:endParaRPr/>
          </a:p>
          <a:p>
            <a:pPr indent="-228600" lvl="0" marL="457200" rtl="0" algn="l">
              <a:lnSpc>
                <a:spcPct val="90000"/>
              </a:lnSpc>
              <a:spcBef>
                <a:spcPts val="1000"/>
              </a:spcBef>
              <a:spcAft>
                <a:spcPts val="0"/>
              </a:spcAft>
              <a:buClr>
                <a:schemeClr val="dk1"/>
              </a:buClr>
              <a:buSzPts val="1800"/>
              <a:buNone/>
            </a:pPr>
            <a:r>
              <a:t/>
            </a:r>
            <a:endParaRPr/>
          </a:p>
        </p:txBody>
      </p:sp>
      <p:sp>
        <p:nvSpPr>
          <p:cNvPr id="170" name="Google Shape;170;p8"/>
          <p:cNvSpPr/>
          <p:nvPr/>
        </p:nvSpPr>
        <p:spPr>
          <a:xfrm>
            <a:off x="2894275" y="5868063"/>
            <a:ext cx="5128591" cy="461175"/>
          </a:xfrm>
          <a:prstGeom prst="rect">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 Trustworthy AI</a:t>
            </a:r>
            <a:endParaRPr b="1" i="0" sz="28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en-US"/>
              <a:t>Ethical Challenges in AI</a:t>
            </a:r>
            <a:endParaRPr/>
          </a:p>
        </p:txBody>
      </p:sp>
      <p:sp>
        <p:nvSpPr>
          <p:cNvPr id="176" name="Google Shape;176;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888888"/>
              </a:buClr>
              <a:buSzPts val="24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0"/>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Ethical challenges</a:t>
            </a:r>
            <a:endParaRPr/>
          </a:p>
        </p:txBody>
      </p:sp>
      <p:sp>
        <p:nvSpPr>
          <p:cNvPr id="182" name="Google Shape;182;p10"/>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rmAutofit/>
          </a:bodyPr>
          <a:lstStyle/>
          <a:p>
            <a:pPr indent="-352167" lvl="0" marL="457200" rtl="0" algn="l">
              <a:lnSpc>
                <a:spcPct val="90000"/>
              </a:lnSpc>
              <a:spcBef>
                <a:spcPts val="1000"/>
              </a:spcBef>
              <a:spcAft>
                <a:spcPts val="0"/>
              </a:spcAft>
              <a:buClr>
                <a:schemeClr val="dk1"/>
              </a:buClr>
              <a:buSzPts val="1946"/>
              <a:buChar char="•"/>
            </a:pPr>
            <a:r>
              <a:rPr lang="en-US"/>
              <a:t>Appropriate data collection and use</a:t>
            </a:r>
            <a:endParaRPr/>
          </a:p>
          <a:p>
            <a:pPr indent="-352167" lvl="1" marL="914400" rtl="0" algn="l">
              <a:lnSpc>
                <a:spcPct val="90000"/>
              </a:lnSpc>
              <a:spcBef>
                <a:spcPts val="500"/>
              </a:spcBef>
              <a:spcAft>
                <a:spcPts val="0"/>
              </a:spcAft>
              <a:buSzPts val="1946"/>
              <a:buChar char="•"/>
            </a:pPr>
            <a:r>
              <a:rPr lang="en-US"/>
              <a:t>Data privacy: how to respect the purpose for, and context within which, certain data was shared with us or generated for us? </a:t>
            </a:r>
            <a:endParaRPr/>
          </a:p>
          <a:p>
            <a:pPr indent="-352167" lvl="1" marL="914400" rtl="0" algn="l">
              <a:lnSpc>
                <a:spcPct val="90000"/>
              </a:lnSpc>
              <a:spcBef>
                <a:spcPts val="500"/>
              </a:spcBef>
              <a:spcAft>
                <a:spcPts val="0"/>
              </a:spcAft>
              <a:buSzPts val="1946"/>
              <a:buChar char="•"/>
            </a:pPr>
            <a:r>
              <a:rPr lang="en-US"/>
              <a:t>How to avoid unwarranted or indiscriminate data collection</a:t>
            </a:r>
            <a:endParaRPr/>
          </a:p>
          <a:p>
            <a:pPr indent="-352167" lvl="1" marL="914400" rtl="0" algn="l">
              <a:lnSpc>
                <a:spcPct val="90000"/>
              </a:lnSpc>
              <a:spcBef>
                <a:spcPts val="500"/>
              </a:spcBef>
              <a:spcAft>
                <a:spcPts val="0"/>
              </a:spcAft>
              <a:buSzPts val="1946"/>
              <a:buChar char="•"/>
            </a:pPr>
            <a:r>
              <a:rPr lang="en-US"/>
              <a:t>Consent: do data subjects know data is shared?</a:t>
            </a:r>
            <a:endParaRPr/>
          </a:p>
          <a:p>
            <a:pPr indent="-352167" lvl="1" marL="914400" rtl="0" algn="l">
              <a:lnSpc>
                <a:spcPct val="90000"/>
              </a:lnSpc>
              <a:spcBef>
                <a:spcPts val="500"/>
              </a:spcBef>
              <a:spcAft>
                <a:spcPts val="0"/>
              </a:spcAft>
              <a:buSzPts val="1946"/>
              <a:buChar char="•"/>
            </a:pPr>
            <a:r>
              <a:rPr lang="en-US"/>
              <a:t>Are data subjects compensated for their data?</a:t>
            </a:r>
            <a:endParaRPr/>
          </a:p>
          <a:p>
            <a:pPr indent="-352167" lvl="1" marL="914400" rtl="0" algn="l">
              <a:lnSpc>
                <a:spcPct val="90000"/>
              </a:lnSpc>
              <a:spcBef>
                <a:spcPts val="500"/>
              </a:spcBef>
              <a:spcAft>
                <a:spcPts val="0"/>
              </a:spcAft>
              <a:buSzPts val="1946"/>
              <a:buChar char="•"/>
            </a:pPr>
            <a:r>
              <a:rPr lang="en-US"/>
              <a:t>What control or rights should data subjects have over their data? (cf. GDPR: </a:t>
            </a:r>
            <a:r>
              <a:rPr lang="en-US" u="sng">
                <a:solidFill>
                  <a:schemeClr val="hlink"/>
                </a:solidFill>
                <a:hlinkClick r:id="rId3"/>
              </a:rPr>
              <a:t>https://gdpr-info.eu/</a:t>
            </a:r>
            <a:r>
              <a:rPr lang="en-US"/>
              <a:t>)</a:t>
            </a:r>
            <a:endParaRPr/>
          </a:p>
          <a:p>
            <a:pPr indent="-352167" lvl="0" marL="457200" rtl="0" algn="l">
              <a:lnSpc>
                <a:spcPct val="90000"/>
              </a:lnSpc>
              <a:spcBef>
                <a:spcPts val="1000"/>
              </a:spcBef>
              <a:spcAft>
                <a:spcPts val="0"/>
              </a:spcAft>
              <a:buClr>
                <a:schemeClr val="dk1"/>
              </a:buClr>
              <a:buSzPts val="1946"/>
              <a:buChar char="•"/>
            </a:pPr>
            <a:r>
              <a:rPr lang="en-US"/>
              <a:t>Data storage, security, and responsible data stewardship</a:t>
            </a:r>
            <a:endParaRPr/>
          </a:p>
          <a:p>
            <a:pPr indent="-352167" lvl="1" marL="914400" rtl="0" algn="l">
              <a:lnSpc>
                <a:spcPct val="90000"/>
              </a:lnSpc>
              <a:spcBef>
                <a:spcPts val="500"/>
              </a:spcBef>
              <a:spcAft>
                <a:spcPts val="0"/>
              </a:spcAft>
              <a:buSzPts val="1946"/>
              <a:buChar char="•"/>
            </a:pPr>
            <a:r>
              <a:rPr lang="en-US"/>
              <a:t>How to anonymize data? How to keep it secure? Will these procedures create undue burdens? Will they help?</a:t>
            </a:r>
            <a:endParaRPr/>
          </a:p>
          <a:p>
            <a:pPr indent="-352167" lvl="1" marL="914400" rtl="0" algn="l">
              <a:lnSpc>
                <a:spcPct val="90000"/>
              </a:lnSpc>
              <a:spcBef>
                <a:spcPts val="500"/>
              </a:spcBef>
              <a:spcAft>
                <a:spcPts val="0"/>
              </a:spcAft>
              <a:buSzPts val="1946"/>
              <a:buChar char="•"/>
            </a:pPr>
            <a:r>
              <a:rPr lang="en-US"/>
              <a:t>What are the ethical risks of long-term data storage?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0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1000"/>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1000"/>
                                        <p:tgtEl>
                                          <p:spTgt spid="1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3" st="3"/>
                                            </p:txEl>
                                          </p:spTgt>
                                        </p:tgtEl>
                                        <p:attrNameLst>
                                          <p:attrName>style.visibility</p:attrName>
                                        </p:attrNameLst>
                                      </p:cBhvr>
                                      <p:to>
                                        <p:strVal val="visible"/>
                                      </p:to>
                                    </p:set>
                                    <p:animEffect filter="fade" transition="in">
                                      <p:cBhvr>
                                        <p:cTn dur="1000"/>
                                        <p:tgtEl>
                                          <p:spTgt spid="1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4" st="4"/>
                                            </p:txEl>
                                          </p:spTgt>
                                        </p:tgtEl>
                                        <p:attrNameLst>
                                          <p:attrName>style.visibility</p:attrName>
                                        </p:attrNameLst>
                                      </p:cBhvr>
                                      <p:to>
                                        <p:strVal val="visible"/>
                                      </p:to>
                                    </p:set>
                                    <p:animEffect filter="fade" transition="in">
                                      <p:cBhvr>
                                        <p:cTn dur="1000"/>
                                        <p:tgtEl>
                                          <p:spTgt spid="1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5" st="5"/>
                                            </p:txEl>
                                          </p:spTgt>
                                        </p:tgtEl>
                                        <p:attrNameLst>
                                          <p:attrName>style.visibility</p:attrName>
                                        </p:attrNameLst>
                                      </p:cBhvr>
                                      <p:to>
                                        <p:strVal val="visible"/>
                                      </p:to>
                                    </p:set>
                                    <p:animEffect filter="fade" transition="in">
                                      <p:cBhvr>
                                        <p:cTn dur="1000"/>
                                        <p:tgtEl>
                                          <p:spTgt spid="1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6" st="6"/>
                                            </p:txEl>
                                          </p:spTgt>
                                        </p:tgtEl>
                                        <p:attrNameLst>
                                          <p:attrName>style.visibility</p:attrName>
                                        </p:attrNameLst>
                                      </p:cBhvr>
                                      <p:to>
                                        <p:strVal val="visible"/>
                                      </p:to>
                                    </p:set>
                                    <p:animEffect filter="fade" transition="in">
                                      <p:cBhvr>
                                        <p:cTn dur="1000"/>
                                        <p:tgtEl>
                                          <p:spTgt spid="1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7" st="7"/>
                                            </p:txEl>
                                          </p:spTgt>
                                        </p:tgtEl>
                                        <p:attrNameLst>
                                          <p:attrName>style.visibility</p:attrName>
                                        </p:attrNameLst>
                                      </p:cBhvr>
                                      <p:to>
                                        <p:strVal val="visible"/>
                                      </p:to>
                                    </p:set>
                                    <p:animEffect filter="fade" transition="in">
                                      <p:cBhvr>
                                        <p:cTn dur="1000"/>
                                        <p:tgtEl>
                                          <p:spTgt spid="1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8" st="8"/>
                                            </p:txEl>
                                          </p:spTgt>
                                        </p:tgtEl>
                                        <p:attrNameLst>
                                          <p:attrName>style.visibility</p:attrName>
                                        </p:attrNameLst>
                                      </p:cBhvr>
                                      <p:to>
                                        <p:strVal val="visible"/>
                                      </p:to>
                                    </p:set>
                                    <p:animEffect filter="fade" transition="in">
                                      <p:cBhvr>
                                        <p:cTn dur="1000"/>
                                        <p:tgtEl>
                                          <p:spTgt spid="18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1"/>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Ethical challenges (cont.)</a:t>
            </a:r>
            <a:endParaRPr/>
          </a:p>
        </p:txBody>
      </p:sp>
      <p:sp>
        <p:nvSpPr>
          <p:cNvPr id="188" name="Google Shape;188;p11"/>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rmAutofit/>
          </a:bodyPr>
          <a:lstStyle/>
          <a:p>
            <a:pPr indent="-352167" lvl="0" marL="457200" rtl="0" algn="l">
              <a:lnSpc>
                <a:spcPct val="90000"/>
              </a:lnSpc>
              <a:spcBef>
                <a:spcPts val="1000"/>
              </a:spcBef>
              <a:spcAft>
                <a:spcPts val="0"/>
              </a:spcAft>
              <a:buClr>
                <a:schemeClr val="dk1"/>
              </a:buClr>
              <a:buSzPts val="1946"/>
              <a:buChar char="•"/>
            </a:pPr>
            <a:r>
              <a:rPr lang="en-US"/>
              <a:t>Data clearing and relevance</a:t>
            </a:r>
            <a:endParaRPr/>
          </a:p>
          <a:p>
            <a:pPr indent="-352167" lvl="1" marL="914400" rtl="0" algn="l">
              <a:lnSpc>
                <a:spcPct val="90000"/>
              </a:lnSpc>
              <a:spcBef>
                <a:spcPts val="500"/>
              </a:spcBef>
              <a:spcAft>
                <a:spcPts val="0"/>
              </a:spcAft>
              <a:buSzPts val="1946"/>
              <a:buChar char="•"/>
            </a:pPr>
            <a:r>
              <a:rPr lang="en-US"/>
              <a:t>How ‘dirty’ (inaccurate, inconsistent, incomplete, or unreliable) is our data?</a:t>
            </a:r>
            <a:endParaRPr/>
          </a:p>
          <a:p>
            <a:pPr indent="-352167" lvl="1" marL="914400" rtl="0" algn="l">
              <a:lnSpc>
                <a:spcPct val="90000"/>
              </a:lnSpc>
              <a:spcBef>
                <a:spcPts val="500"/>
              </a:spcBef>
              <a:spcAft>
                <a:spcPts val="0"/>
              </a:spcAft>
              <a:buSzPts val="1946"/>
              <a:buChar char="•"/>
            </a:pPr>
            <a:r>
              <a:rPr lang="en-US"/>
              <a:t>What are our established tools and practices for scrubbing dirty data?</a:t>
            </a:r>
            <a:endParaRPr/>
          </a:p>
          <a:p>
            <a:pPr indent="-352167" lvl="1" marL="914400" rtl="0" algn="l">
              <a:lnSpc>
                <a:spcPct val="90000"/>
              </a:lnSpc>
              <a:spcBef>
                <a:spcPts val="500"/>
              </a:spcBef>
              <a:spcAft>
                <a:spcPts val="0"/>
              </a:spcAft>
              <a:buSzPts val="1946"/>
              <a:buChar char="•"/>
            </a:pPr>
            <a:r>
              <a:rPr lang="en-US"/>
              <a:t>Have we considered the diversity of the data sources and/or training datasets?</a:t>
            </a:r>
            <a:endParaRPr/>
          </a:p>
          <a:p>
            <a:pPr indent="-352167" lvl="0" marL="457200" rtl="0" algn="l">
              <a:lnSpc>
                <a:spcPct val="90000"/>
              </a:lnSpc>
              <a:spcBef>
                <a:spcPts val="1000"/>
              </a:spcBef>
              <a:spcAft>
                <a:spcPts val="0"/>
              </a:spcAft>
              <a:buClr>
                <a:schemeClr val="dk1"/>
              </a:buClr>
              <a:buSzPts val="1946"/>
              <a:buChar char="•"/>
            </a:pPr>
            <a:r>
              <a:rPr lang="en-US"/>
              <a:t>Identifying and addressing ethically harmful data biases</a:t>
            </a:r>
            <a:endParaRPr/>
          </a:p>
          <a:p>
            <a:pPr indent="-352167" lvl="1" marL="914400" rtl="0" algn="l">
              <a:lnSpc>
                <a:spcPct val="90000"/>
              </a:lnSpc>
              <a:spcBef>
                <a:spcPts val="500"/>
              </a:spcBef>
              <a:spcAft>
                <a:spcPts val="0"/>
              </a:spcAft>
              <a:buSzPts val="1946"/>
              <a:buChar char="•"/>
            </a:pPr>
            <a:r>
              <a:rPr lang="en-US"/>
              <a:t>What harmful human biases are reflected in our data? Are these explicit (e.g., hate speech) or implicit (e.g., assuming doctors are men)?</a:t>
            </a:r>
            <a:endParaRPr/>
          </a:p>
          <a:p>
            <a:pPr indent="-342900" lvl="1" marL="914400" rtl="0" algn="l">
              <a:lnSpc>
                <a:spcPct val="90000"/>
              </a:lnSpc>
              <a:spcBef>
                <a:spcPts val="500"/>
              </a:spcBef>
              <a:spcAft>
                <a:spcPts val="0"/>
              </a:spcAft>
              <a:buSzPts val="1800"/>
              <a:buChar char="•"/>
            </a:pPr>
            <a:r>
              <a:rPr lang="en-US"/>
              <a:t>How to audit or eliminate data biases?</a:t>
            </a:r>
            <a:endParaRPr/>
          </a:p>
          <a:p>
            <a:pPr indent="-352167" lvl="1" marL="914400" rtl="0" algn="l">
              <a:lnSpc>
                <a:spcPct val="90000"/>
              </a:lnSpc>
              <a:spcBef>
                <a:spcPts val="500"/>
              </a:spcBef>
              <a:spcAft>
                <a:spcPts val="0"/>
              </a:spcAft>
              <a:buSzPts val="1946"/>
              <a:buChar char="•"/>
            </a:pPr>
            <a:r>
              <a:rPr lang="en-US"/>
              <a:t>What biases are useful (e.g., heuristics) versus harmful?</a:t>
            </a:r>
            <a:endParaRPr/>
          </a:p>
          <a:p>
            <a:pPr indent="-352167" lvl="1" marL="914400" rtl="0" algn="l">
              <a:lnSpc>
                <a:spcPct val="90000"/>
              </a:lnSpc>
              <a:spcBef>
                <a:spcPts val="500"/>
              </a:spcBef>
              <a:spcAft>
                <a:spcPts val="0"/>
              </a:spcAft>
              <a:buSzPts val="1946"/>
              <a:buChar char="•"/>
            </a:pPr>
            <a:r>
              <a:rPr lang="en-US"/>
              <a:t>Who might be harmed?</a:t>
            </a:r>
            <a:endParaRPr/>
          </a:p>
          <a:p>
            <a:pPr indent="-352167" lvl="1" marL="914400" rtl="0" algn="l">
              <a:lnSpc>
                <a:spcPct val="90000"/>
              </a:lnSpc>
              <a:spcBef>
                <a:spcPts val="500"/>
              </a:spcBef>
              <a:spcAft>
                <a:spcPts val="0"/>
              </a:spcAft>
              <a:buSzPts val="1946"/>
              <a:buChar char="•"/>
            </a:pPr>
            <a:r>
              <a:rPr lang="en-US"/>
              <a:t>How will this affect individuals or society?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10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1000"/>
                                        <p:tgtEl>
                                          <p:spTgt spid="1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animEffect filter="fade" transition="in">
                                      <p:cBhvr>
                                        <p:cTn dur="1000"/>
                                        <p:tgtEl>
                                          <p:spTgt spid="1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3" st="3"/>
                                            </p:txEl>
                                          </p:spTgt>
                                        </p:tgtEl>
                                        <p:attrNameLst>
                                          <p:attrName>style.visibility</p:attrName>
                                        </p:attrNameLst>
                                      </p:cBhvr>
                                      <p:to>
                                        <p:strVal val="visible"/>
                                      </p:to>
                                    </p:set>
                                    <p:animEffect filter="fade" transition="in">
                                      <p:cBhvr>
                                        <p:cTn dur="1000"/>
                                        <p:tgtEl>
                                          <p:spTgt spid="1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4" st="4"/>
                                            </p:txEl>
                                          </p:spTgt>
                                        </p:tgtEl>
                                        <p:attrNameLst>
                                          <p:attrName>style.visibility</p:attrName>
                                        </p:attrNameLst>
                                      </p:cBhvr>
                                      <p:to>
                                        <p:strVal val="visible"/>
                                      </p:to>
                                    </p:set>
                                    <p:animEffect filter="fade" transition="in">
                                      <p:cBhvr>
                                        <p:cTn dur="1000"/>
                                        <p:tgtEl>
                                          <p:spTgt spid="1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5" st="5"/>
                                            </p:txEl>
                                          </p:spTgt>
                                        </p:tgtEl>
                                        <p:attrNameLst>
                                          <p:attrName>style.visibility</p:attrName>
                                        </p:attrNameLst>
                                      </p:cBhvr>
                                      <p:to>
                                        <p:strVal val="visible"/>
                                      </p:to>
                                    </p:set>
                                    <p:animEffect filter="fade" transition="in">
                                      <p:cBhvr>
                                        <p:cTn dur="1000"/>
                                        <p:tgtEl>
                                          <p:spTgt spid="1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6" st="6"/>
                                            </p:txEl>
                                          </p:spTgt>
                                        </p:tgtEl>
                                        <p:attrNameLst>
                                          <p:attrName>style.visibility</p:attrName>
                                        </p:attrNameLst>
                                      </p:cBhvr>
                                      <p:to>
                                        <p:strVal val="visible"/>
                                      </p:to>
                                    </p:set>
                                    <p:animEffect filter="fade" transition="in">
                                      <p:cBhvr>
                                        <p:cTn dur="1000"/>
                                        <p:tgtEl>
                                          <p:spTgt spid="1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7" st="7"/>
                                            </p:txEl>
                                          </p:spTgt>
                                        </p:tgtEl>
                                        <p:attrNameLst>
                                          <p:attrName>style.visibility</p:attrName>
                                        </p:attrNameLst>
                                      </p:cBhvr>
                                      <p:to>
                                        <p:strVal val="visible"/>
                                      </p:to>
                                    </p:set>
                                    <p:animEffect filter="fade" transition="in">
                                      <p:cBhvr>
                                        <p:cTn dur="1000"/>
                                        <p:tgtEl>
                                          <p:spTgt spid="1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8" st="8"/>
                                            </p:txEl>
                                          </p:spTgt>
                                        </p:tgtEl>
                                        <p:attrNameLst>
                                          <p:attrName>style.visibility</p:attrName>
                                        </p:attrNameLst>
                                      </p:cBhvr>
                                      <p:to>
                                        <p:strVal val="visible"/>
                                      </p:to>
                                    </p:set>
                                    <p:animEffect filter="fade" transition="in">
                                      <p:cBhvr>
                                        <p:cTn dur="1000"/>
                                        <p:tgtEl>
                                          <p:spTgt spid="18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9" st="9"/>
                                            </p:txEl>
                                          </p:spTgt>
                                        </p:tgtEl>
                                        <p:attrNameLst>
                                          <p:attrName>style.visibility</p:attrName>
                                        </p:attrNameLst>
                                      </p:cBhvr>
                                      <p:to>
                                        <p:strVal val="visible"/>
                                      </p:to>
                                    </p:set>
                                    <p:animEffect filter="fade" transition="in">
                                      <p:cBhvr>
                                        <p:cTn dur="1000"/>
                                        <p:tgtEl>
                                          <p:spTgt spid="18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“Redlining” – discrimination by </a:t>
            </a:r>
            <a:r>
              <a:rPr lang="en-US" strike="sngStrike"/>
              <a:t>race</a:t>
            </a:r>
            <a:r>
              <a:rPr lang="en-US"/>
              <a:t> zipcode</a:t>
            </a:r>
            <a:endParaRPr/>
          </a:p>
        </p:txBody>
      </p:sp>
      <p:sp>
        <p:nvSpPr>
          <p:cNvPr id="194" name="Google Shape;194;p12"/>
          <p:cNvSpPr txBox="1"/>
          <p:nvPr>
            <p:ph idx="1" type="body"/>
          </p:nvPr>
        </p:nvSpPr>
        <p:spPr>
          <a:xfrm>
            <a:off x="561776" y="2477323"/>
            <a:ext cx="9540936" cy="4073932"/>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descr="Racism After Redlining | AAIHS" id="195" name="Google Shape;195;p12"/>
          <p:cNvPicPr preferRelativeResize="0"/>
          <p:nvPr/>
        </p:nvPicPr>
        <p:blipFill rotWithShape="1">
          <a:blip r:embed="rId3">
            <a:alphaModFix/>
          </a:blip>
          <a:srcRect b="0" l="0" r="0" t="0"/>
          <a:stretch/>
        </p:blipFill>
        <p:spPr>
          <a:xfrm>
            <a:off x="1028452" y="1432308"/>
            <a:ext cx="9074260" cy="53494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Ethical challenges</a:t>
            </a:r>
            <a:endParaRPr/>
          </a:p>
        </p:txBody>
      </p:sp>
      <p:sp>
        <p:nvSpPr>
          <p:cNvPr id="201" name="Google Shape;201;p13"/>
          <p:cNvSpPr txBox="1"/>
          <p:nvPr>
            <p:ph idx="1" type="body"/>
          </p:nvPr>
        </p:nvSpPr>
        <p:spPr>
          <a:xfrm>
            <a:off x="838200" y="1316250"/>
            <a:ext cx="10920600" cy="4860600"/>
          </a:xfrm>
          <a:prstGeom prst="rect">
            <a:avLst/>
          </a:prstGeom>
          <a:noFill/>
          <a:ln>
            <a:noFill/>
          </a:ln>
        </p:spPr>
        <p:txBody>
          <a:bodyPr anchorCtr="0" anchor="t" bIns="45700" lIns="91425" spcFirstLastPara="1" rIns="91425" wrap="square" tIns="45700">
            <a:normAutofit lnSpcReduction="10000"/>
          </a:bodyPr>
          <a:lstStyle/>
          <a:p>
            <a:pPr indent="-352167" lvl="0" marL="457200" rtl="0" algn="l">
              <a:lnSpc>
                <a:spcPct val="90000"/>
              </a:lnSpc>
              <a:spcBef>
                <a:spcPts val="1000"/>
              </a:spcBef>
              <a:spcAft>
                <a:spcPts val="0"/>
              </a:spcAft>
              <a:buClr>
                <a:schemeClr val="dk1"/>
              </a:buClr>
              <a:buSzPts val="1946"/>
              <a:buChar char="•"/>
            </a:pPr>
            <a:r>
              <a:rPr lang="en-US"/>
              <a:t>Validation and testing of data models &amp; analytics</a:t>
            </a:r>
            <a:endParaRPr/>
          </a:p>
          <a:p>
            <a:pPr indent="-352167" lvl="1" marL="914400" rtl="0" algn="l">
              <a:lnSpc>
                <a:spcPct val="90000"/>
              </a:lnSpc>
              <a:spcBef>
                <a:spcPts val="500"/>
              </a:spcBef>
              <a:spcAft>
                <a:spcPts val="0"/>
              </a:spcAft>
              <a:buSzPts val="1946"/>
              <a:buChar char="•"/>
            </a:pPr>
            <a:r>
              <a:rPr lang="en-US"/>
              <a:t>When will models stop working (validity) e.g., adding non-random noise to data? When will the analysis make incorrect conclusions (e.g., Simpson’s paradox)?</a:t>
            </a:r>
            <a:endParaRPr/>
          </a:p>
          <a:p>
            <a:pPr indent="-352167" lvl="1" marL="914400" rtl="0" algn="l">
              <a:lnSpc>
                <a:spcPct val="90000"/>
              </a:lnSpc>
              <a:spcBef>
                <a:spcPts val="500"/>
              </a:spcBef>
              <a:spcAft>
                <a:spcPts val="0"/>
              </a:spcAft>
              <a:buSzPts val="1946"/>
              <a:buChar char="•"/>
            </a:pPr>
            <a:r>
              <a:rPr lang="en-US"/>
              <a:t>How can we test our data analytics and models to ensure their reliability across new, unexpected contexts? (e.g., self-driving cars at night time) </a:t>
            </a:r>
            <a:endParaRPr/>
          </a:p>
          <a:p>
            <a:pPr indent="-352167" lvl="0" marL="457200" rtl="0" algn="l">
              <a:lnSpc>
                <a:spcPct val="90000"/>
              </a:lnSpc>
              <a:spcBef>
                <a:spcPts val="1000"/>
              </a:spcBef>
              <a:spcAft>
                <a:spcPts val="0"/>
              </a:spcAft>
              <a:buClr>
                <a:schemeClr val="dk1"/>
              </a:buClr>
              <a:buSzPts val="1946"/>
              <a:buChar char="•"/>
            </a:pPr>
            <a:r>
              <a:rPr lang="en-US"/>
              <a:t>Human accountability in data practices &amp; systems</a:t>
            </a:r>
            <a:endParaRPr/>
          </a:p>
          <a:p>
            <a:pPr indent="-352167" lvl="1" marL="914400" rtl="0" algn="l">
              <a:lnSpc>
                <a:spcPct val="90000"/>
              </a:lnSpc>
              <a:spcBef>
                <a:spcPts val="500"/>
              </a:spcBef>
              <a:spcAft>
                <a:spcPts val="0"/>
              </a:spcAft>
              <a:buSzPts val="1946"/>
              <a:buChar char="•"/>
            </a:pPr>
            <a:r>
              <a:rPr lang="en-US"/>
              <a:t>Who will be designated as responsible for each aspect of ethical data practice?</a:t>
            </a:r>
            <a:endParaRPr/>
          </a:p>
          <a:p>
            <a:pPr indent="-352167" lvl="1" marL="914400" rtl="0" algn="l">
              <a:lnSpc>
                <a:spcPct val="90000"/>
              </a:lnSpc>
              <a:spcBef>
                <a:spcPts val="500"/>
              </a:spcBef>
              <a:spcAft>
                <a:spcPts val="0"/>
              </a:spcAft>
              <a:buSzPts val="1946"/>
              <a:buChar char="•"/>
            </a:pPr>
            <a:r>
              <a:rPr lang="en-US"/>
              <a:t>Who should and will be held accountable?</a:t>
            </a:r>
            <a:endParaRPr/>
          </a:p>
          <a:p>
            <a:pPr indent="-352167" lvl="0" marL="457200" rtl="0" algn="l">
              <a:lnSpc>
                <a:spcPct val="90000"/>
              </a:lnSpc>
              <a:spcBef>
                <a:spcPts val="1000"/>
              </a:spcBef>
              <a:spcAft>
                <a:spcPts val="0"/>
              </a:spcAft>
              <a:buClr>
                <a:schemeClr val="dk1"/>
              </a:buClr>
              <a:buSzPts val="1946"/>
              <a:buChar char="•"/>
            </a:pPr>
            <a:r>
              <a:rPr lang="en-US"/>
              <a:t>The personal, social, business impacts of data practice</a:t>
            </a:r>
            <a:endParaRPr/>
          </a:p>
          <a:p>
            <a:pPr indent="-352167" lvl="1" marL="914400" rtl="0" algn="l">
              <a:lnSpc>
                <a:spcPct val="90000"/>
              </a:lnSpc>
              <a:spcBef>
                <a:spcPts val="500"/>
              </a:spcBef>
              <a:spcAft>
                <a:spcPts val="0"/>
              </a:spcAft>
              <a:buSzPts val="1946"/>
              <a:buChar char="•"/>
            </a:pPr>
            <a:r>
              <a:rPr lang="en-US"/>
              <a:t>Have we fully considered how our data/data practice or system will be used, and how it might impact data subjects or other parties later on?</a:t>
            </a:r>
            <a:endParaRPr/>
          </a:p>
          <a:p>
            <a:pPr indent="-352167" lvl="1" marL="914400" rtl="0" algn="l">
              <a:lnSpc>
                <a:spcPct val="90000"/>
              </a:lnSpc>
              <a:spcBef>
                <a:spcPts val="500"/>
              </a:spcBef>
              <a:spcAft>
                <a:spcPts val="0"/>
              </a:spcAft>
              <a:buSzPts val="1946"/>
              <a:buChar char="•"/>
            </a:pPr>
            <a:r>
              <a:rPr lang="en-US"/>
              <a:t>Has the testing of the practice taken into account how its impact might vary?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4"/>
          <p:cNvSpPr txBox="1"/>
          <p:nvPr>
            <p:ph type="title"/>
          </p:nvPr>
        </p:nvSpPr>
        <p:spPr>
          <a:xfrm>
            <a:off x="838200" y="811388"/>
            <a:ext cx="10515600" cy="2852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How does AI become unfair?</a:t>
            </a:r>
            <a:endParaRPr/>
          </a:p>
        </p:txBody>
      </p:sp>
      <p:sp>
        <p:nvSpPr>
          <p:cNvPr id="207" name="Google Shape;207;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888888"/>
              </a:buClr>
              <a:buSzPts val="24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5"/>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Socially-embedded AI</a:t>
            </a:r>
            <a:endParaRPr/>
          </a:p>
        </p:txBody>
      </p:sp>
      <p:sp>
        <p:nvSpPr>
          <p:cNvPr id="213" name="Google Shape;213;p15"/>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id="214" name="Google Shape;214;p15"/>
          <p:cNvPicPr preferRelativeResize="0"/>
          <p:nvPr/>
        </p:nvPicPr>
        <p:blipFill rotWithShape="1">
          <a:blip r:embed="rId3">
            <a:alphaModFix/>
          </a:blip>
          <a:srcRect b="6343" l="0" r="0" t="1603"/>
          <a:stretch/>
        </p:blipFill>
        <p:spPr>
          <a:xfrm>
            <a:off x="1243824" y="1247100"/>
            <a:ext cx="9704352" cy="4998899"/>
          </a:xfrm>
          <a:prstGeom prst="rect">
            <a:avLst/>
          </a:prstGeom>
          <a:noFill/>
          <a:ln>
            <a:noFill/>
          </a:ln>
        </p:spPr>
      </p:pic>
      <p:sp>
        <p:nvSpPr>
          <p:cNvPr id="215" name="Google Shape;215;p15"/>
          <p:cNvSpPr txBox="1"/>
          <p:nvPr/>
        </p:nvSpPr>
        <p:spPr>
          <a:xfrm>
            <a:off x="553994" y="6111171"/>
            <a:ext cx="938083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22222"/>
                </a:solidFill>
                <a:latin typeface="Arial"/>
                <a:ea typeface="Arial"/>
                <a:cs typeface="Arial"/>
                <a:sym typeface="Arial"/>
              </a:rPr>
              <a:t>Mehrabi, N., Morstatter, F., Saxena, N., Lerman, K., &amp; Galstyan, A. (2021). A survey on bias and fairness in machine learning. </a:t>
            </a:r>
            <a:r>
              <a:rPr b="0" i="1" lang="en-US" sz="1400" u="none" cap="none" strike="noStrike">
                <a:solidFill>
                  <a:srgbClr val="222222"/>
                </a:solidFill>
                <a:latin typeface="Arial"/>
                <a:ea typeface="Arial"/>
                <a:cs typeface="Arial"/>
                <a:sym typeface="Arial"/>
              </a:rPr>
              <a:t>ACM Computing Surveys (CSUR)</a:t>
            </a:r>
            <a:r>
              <a:rPr b="0" i="0" lang="en-US" sz="1400" u="none" cap="none" strike="noStrike">
                <a:solidFill>
                  <a:srgbClr val="222222"/>
                </a:solidFill>
                <a:latin typeface="Arial"/>
                <a:ea typeface="Arial"/>
                <a:cs typeface="Arial"/>
                <a:sym typeface="Arial"/>
              </a:rPr>
              <a:t>, </a:t>
            </a:r>
            <a:r>
              <a:rPr b="0" i="1" lang="en-US" sz="1400" u="none" cap="none" strike="noStrike">
                <a:solidFill>
                  <a:srgbClr val="222222"/>
                </a:solidFill>
                <a:latin typeface="Arial"/>
                <a:ea typeface="Arial"/>
                <a:cs typeface="Arial"/>
                <a:sym typeface="Arial"/>
              </a:rPr>
              <a:t>54</a:t>
            </a:r>
            <a:r>
              <a:rPr b="0" i="0" lang="en-US" sz="1400" u="none" cap="none" strike="noStrike">
                <a:solidFill>
                  <a:srgbClr val="222222"/>
                </a:solidFill>
                <a:latin typeface="Arial"/>
                <a:ea typeface="Arial"/>
                <a:cs typeface="Arial"/>
                <a:sym typeface="Arial"/>
              </a:rPr>
              <a:t>(6), 1-35.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Ethical issues in data </a:t>
            </a:r>
            <a:endParaRPr/>
          </a:p>
        </p:txBody>
      </p:sp>
      <p:sp>
        <p:nvSpPr>
          <p:cNvPr id="221" name="Google Shape;221;p1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Ethical issues are everywhere in the world of data, because data’s collection, analysis, transmission and use can and often does profoundly impact the ability of individuals and groups to live well.</a:t>
            </a:r>
            <a:endParaRPr/>
          </a:p>
        </p:txBody>
      </p:sp>
      <p:sp>
        <p:nvSpPr>
          <p:cNvPr id="222" name="Google Shape;222;p16"/>
          <p:cNvSpPr/>
          <p:nvPr/>
        </p:nvSpPr>
        <p:spPr>
          <a:xfrm>
            <a:off x="1046498" y="3359485"/>
            <a:ext cx="9855200" cy="2584450"/>
          </a:xfrm>
          <a:prstGeom prst="roundRect">
            <a:avLst>
              <a:gd fmla="val 16667" name="adj"/>
            </a:avLst>
          </a:prstGeom>
          <a:solidFill>
            <a:srgbClr val="7F7F7F"/>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“big data analytics have the potential to eclipse longstanding civil rights protections in how personal information is used in housing, credit, employment, health, education, and the marketplace.”</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White House report </a:t>
            </a:r>
            <a:r>
              <a:rPr b="0" i="1" lang="en-US" sz="2400" u="none" cap="none" strike="noStrike">
                <a:solidFill>
                  <a:schemeClr val="lt1"/>
                </a:solidFill>
                <a:latin typeface="Arial"/>
                <a:ea typeface="Arial"/>
                <a:cs typeface="Arial"/>
                <a:sym typeface="Arial"/>
              </a:rPr>
              <a:t>Big Data: Seizing Opportunities, Preserving Values</a:t>
            </a:r>
            <a:r>
              <a:rPr b="0" i="0" lang="en-US" sz="2400" u="none" cap="none" strike="noStrike">
                <a:solidFill>
                  <a:schemeClr val="lt1"/>
                </a:solidFill>
                <a:latin typeface="Arial"/>
                <a:ea typeface="Arial"/>
                <a:cs typeface="Arial"/>
                <a:sym typeface="Arial"/>
              </a:rPr>
              <a:t>, 2014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Formally defining ethics</a:t>
            </a:r>
            <a:endParaRPr/>
          </a:p>
        </p:txBody>
      </p:sp>
      <p:sp>
        <p:nvSpPr>
          <p:cNvPr id="108" name="Google Shape;108;p2"/>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500"/>
              </a:spcBef>
              <a:spcAft>
                <a:spcPts val="0"/>
              </a:spcAft>
              <a:buSzPts val="1800"/>
              <a:buChar char="•"/>
            </a:pPr>
            <a:r>
              <a:rPr lang="en-US"/>
              <a:t>Ethics : how to </a:t>
            </a:r>
            <a:r>
              <a:rPr b="1" lang="en-US"/>
              <a:t>live the best life (for you, for society, etc.)</a:t>
            </a:r>
            <a:endParaRPr b="1"/>
          </a:p>
          <a:p>
            <a:pPr indent="0" lvl="0" marL="457200" rtl="0" algn="l">
              <a:lnSpc>
                <a:spcPct val="90000"/>
              </a:lnSpc>
              <a:spcBef>
                <a:spcPts val="500"/>
              </a:spcBef>
              <a:spcAft>
                <a:spcPts val="0"/>
              </a:spcAft>
              <a:buSzPts val="1800"/>
              <a:buNone/>
            </a:pPr>
            <a:r>
              <a:t/>
            </a:r>
            <a:endParaRPr/>
          </a:p>
          <a:p>
            <a:pPr indent="-342900" lvl="0" marL="457200" rtl="0" algn="l">
              <a:lnSpc>
                <a:spcPct val="90000"/>
              </a:lnSpc>
              <a:spcBef>
                <a:spcPts val="500"/>
              </a:spcBef>
              <a:spcAft>
                <a:spcPts val="0"/>
              </a:spcAft>
              <a:buSzPts val="1800"/>
              <a:buChar char="•"/>
            </a:pPr>
            <a:r>
              <a:rPr lang="en-US"/>
              <a:t>How do we identify a </a:t>
            </a:r>
            <a:r>
              <a:rPr b="1" lang="en-US"/>
              <a:t>good life</a:t>
            </a:r>
            <a:r>
              <a:rPr lang="en-US"/>
              <a:t> (one worth choosing)? </a:t>
            </a:r>
            <a:endParaRPr/>
          </a:p>
          <a:p>
            <a:pPr indent="0" lvl="0" marL="457200" rtl="0" algn="l">
              <a:lnSpc>
                <a:spcPct val="90000"/>
              </a:lnSpc>
              <a:spcBef>
                <a:spcPts val="500"/>
              </a:spcBef>
              <a:spcAft>
                <a:spcPts val="0"/>
              </a:spcAft>
              <a:buSzPts val="1800"/>
              <a:buNone/>
            </a:pPr>
            <a:r>
              <a:t/>
            </a:r>
            <a:endParaRPr b="1"/>
          </a:p>
          <a:p>
            <a:pPr indent="-342900" lvl="0" marL="457200" rtl="0" algn="l">
              <a:lnSpc>
                <a:spcPct val="90000"/>
              </a:lnSpc>
              <a:spcBef>
                <a:spcPts val="500"/>
              </a:spcBef>
              <a:spcAft>
                <a:spcPts val="0"/>
              </a:spcAft>
              <a:buSzPts val="1800"/>
              <a:buChar char="•"/>
            </a:pPr>
            <a:r>
              <a:rPr b="1" lang="en-US"/>
              <a:t>Moral principles </a:t>
            </a:r>
            <a:r>
              <a:rPr lang="en-US"/>
              <a:t>that govern behavior</a:t>
            </a:r>
            <a:endParaRPr/>
          </a:p>
          <a:p>
            <a:pPr indent="-342900" lvl="1" marL="914400" rtl="0" algn="l">
              <a:lnSpc>
                <a:spcPct val="90000"/>
              </a:lnSpc>
              <a:spcBef>
                <a:spcPts val="500"/>
              </a:spcBef>
              <a:spcAft>
                <a:spcPts val="0"/>
              </a:spcAft>
              <a:buSzPts val="1800"/>
              <a:buChar char="•"/>
            </a:pPr>
            <a:r>
              <a:rPr lang="en-US"/>
              <a:t>E.g., “do unto others as you have them do unto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10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10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1000"/>
                                        <p:tgtEl>
                                          <p:spTgt spid="1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5" st="5"/>
                                            </p:txEl>
                                          </p:spTgt>
                                        </p:tgtEl>
                                        <p:attrNameLst>
                                          <p:attrName>style.visibility</p:attrName>
                                        </p:attrNameLst>
                                      </p:cBhvr>
                                      <p:to>
                                        <p:strVal val="visible"/>
                                      </p:to>
                                    </p:set>
                                    <p:animEffect filter="fade" transition="in">
                                      <p:cBhvr>
                                        <p:cTn dur="1000"/>
                                        <p:tgtEl>
                                          <p:spTgt spid="10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title"/>
          </p:nvPr>
        </p:nvSpPr>
        <p:spPr>
          <a:xfrm>
            <a:off x="469127" y="76200"/>
            <a:ext cx="10884673"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4000"/>
              <a:t>Legally problematic when harms protected classes</a:t>
            </a:r>
            <a:endParaRPr sz="4000"/>
          </a:p>
        </p:txBody>
      </p:sp>
      <p:sp>
        <p:nvSpPr>
          <p:cNvPr id="229" name="Google Shape;229;p17"/>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2400">
                <a:solidFill>
                  <a:srgbClr val="252525"/>
                </a:solidFill>
                <a:highlight>
                  <a:srgbClr val="FFFFFF"/>
                </a:highlight>
                <a:latin typeface="Arial"/>
                <a:ea typeface="Arial"/>
                <a:cs typeface="Arial"/>
                <a:sym typeface="Arial"/>
              </a:rPr>
              <a:t>US Federal laws define protected classes to include:</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Race.</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Color.</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Religion.</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National origin or ancestry.</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Sex/Gender.</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Age.</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Physical or mental disability.</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Veteran status.</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Genetic information.</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Citizenship.</a:t>
            </a:r>
            <a:endParaRPr sz="2400">
              <a:solidFill>
                <a:srgbClr val="252525"/>
              </a:solidFill>
              <a:highlight>
                <a:srgbClr val="FFFFFF"/>
              </a:highlight>
              <a:latin typeface="Arial"/>
              <a:ea typeface="Arial"/>
              <a:cs typeface="Arial"/>
              <a:sym typeface="Arial"/>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What is bias?</a:t>
            </a:r>
            <a:endParaRPr/>
          </a:p>
        </p:txBody>
      </p:sp>
      <p:sp>
        <p:nvSpPr>
          <p:cNvPr id="235" name="Google Shape;235;p18"/>
          <p:cNvSpPr txBox="1"/>
          <p:nvPr>
            <p:ph idx="1" type="body"/>
          </p:nvPr>
        </p:nvSpPr>
        <p:spPr>
          <a:xfrm>
            <a:off x="2590800" y="1316251"/>
            <a:ext cx="8763000" cy="4860600"/>
          </a:xfrm>
          <a:prstGeom prst="rect">
            <a:avLst/>
          </a:prstGeom>
          <a:noFill/>
          <a:ln>
            <a:noFill/>
          </a:ln>
        </p:spPr>
        <p:txBody>
          <a:bodyPr anchorCtr="0" anchor="t" bIns="45700" lIns="91425" spcFirstLastPara="1" rIns="91425" wrap="square" tIns="45700">
            <a:noAutofit/>
          </a:bodyPr>
          <a:lstStyle/>
          <a:p>
            <a:pPr indent="-514350" lvl="0" marL="628650" rtl="0" algn="l">
              <a:lnSpc>
                <a:spcPct val="90000"/>
              </a:lnSpc>
              <a:spcBef>
                <a:spcPts val="1000"/>
              </a:spcBef>
              <a:spcAft>
                <a:spcPts val="0"/>
              </a:spcAft>
              <a:buSzPts val="1800"/>
              <a:buFont typeface="Arial"/>
              <a:buAutoNum type="arabicPeriod"/>
            </a:pPr>
            <a:r>
              <a:rPr b="0" i="0" lang="en-US">
                <a:solidFill>
                  <a:srgbClr val="202124"/>
                </a:solidFill>
                <a:latin typeface="Roboto"/>
                <a:ea typeface="Roboto"/>
                <a:cs typeface="Roboto"/>
                <a:sym typeface="Roboto"/>
              </a:rPr>
              <a:t>prejudice in favor of or against one thing, person, or group compared with another, usually in a way considered to be unfair.</a:t>
            </a:r>
            <a:endParaRPr>
              <a:solidFill>
                <a:srgbClr val="222222"/>
              </a:solidFill>
              <a:latin typeface="Arial"/>
              <a:ea typeface="Arial"/>
              <a:cs typeface="Arial"/>
              <a:sym typeface="Arial"/>
            </a:endParaRPr>
          </a:p>
          <a:p>
            <a:pPr indent="-514350" lvl="0" marL="628650" rtl="0" algn="l">
              <a:lnSpc>
                <a:spcPct val="90000"/>
              </a:lnSpc>
              <a:spcBef>
                <a:spcPts val="1000"/>
              </a:spcBef>
              <a:spcAft>
                <a:spcPts val="0"/>
              </a:spcAft>
              <a:buSzPts val="1800"/>
              <a:buFont typeface="Arial"/>
              <a:buAutoNum type="arabicPeriod"/>
            </a:pPr>
            <a:r>
              <a:rPr b="0" i="0" lang="en-US">
                <a:solidFill>
                  <a:srgbClr val="202124"/>
                </a:solidFill>
                <a:latin typeface="Roboto"/>
                <a:ea typeface="Roboto"/>
                <a:cs typeface="Roboto"/>
                <a:sym typeface="Roboto"/>
              </a:rPr>
              <a:t>a systematic distortion of a statistical result due to a factor not allowed for in its derivation.</a:t>
            </a:r>
            <a:endParaRPr/>
          </a:p>
          <a:p>
            <a:pPr indent="-514350" lvl="0" marL="628650" rtl="0" algn="l">
              <a:lnSpc>
                <a:spcPct val="90000"/>
              </a:lnSpc>
              <a:spcBef>
                <a:spcPts val="1000"/>
              </a:spcBef>
              <a:spcAft>
                <a:spcPts val="0"/>
              </a:spcAft>
              <a:buSzPts val="1800"/>
              <a:buFont typeface="Arial"/>
              <a:buAutoNum type="arabicPeriod"/>
            </a:pPr>
            <a:r>
              <a:rPr lang="en-US">
                <a:solidFill>
                  <a:srgbClr val="202124"/>
                </a:solidFill>
                <a:latin typeface="Roboto"/>
                <a:ea typeface="Roboto"/>
                <a:cs typeface="Roboto"/>
                <a:sym typeface="Roboto"/>
              </a:rPr>
              <a:t>(cognitive) a systematic error in thinking that occurs when people are processing and interpreting information in the world around them and affects the decisions and judgments that they make.</a:t>
            </a:r>
            <a:endParaRPr/>
          </a:p>
          <a:p>
            <a:pPr indent="-228600" lvl="0" marL="457200" rtl="0" algn="l">
              <a:lnSpc>
                <a:spcPct val="90000"/>
              </a:lnSpc>
              <a:spcBef>
                <a:spcPts val="1000"/>
              </a:spcBef>
              <a:spcAft>
                <a:spcPts val="0"/>
              </a:spcAft>
              <a:buClr>
                <a:schemeClr val="dk1"/>
              </a:buClr>
              <a:buSzPts val="1800"/>
              <a:buNone/>
            </a:pPr>
            <a:r>
              <a:t/>
            </a:r>
            <a:endParaRPr b="0" i="0">
              <a:solidFill>
                <a:srgbClr val="222222"/>
              </a:solidFill>
              <a:latin typeface="Arial"/>
              <a:ea typeface="Arial"/>
              <a:cs typeface="Arial"/>
              <a:sym typeface="Arial"/>
            </a:endParaRPr>
          </a:p>
          <a:p>
            <a:pPr indent="-228600" lvl="0" marL="457200" rtl="0" algn="l">
              <a:lnSpc>
                <a:spcPct val="90000"/>
              </a:lnSpc>
              <a:spcBef>
                <a:spcPts val="1000"/>
              </a:spcBef>
              <a:spcAft>
                <a:spcPts val="0"/>
              </a:spcAft>
              <a:buClr>
                <a:schemeClr val="dk1"/>
              </a:buClr>
              <a:buSzPts val="1800"/>
              <a:buNone/>
            </a:pPr>
            <a:r>
              <a:t/>
            </a:r>
            <a:endParaRPr/>
          </a:p>
        </p:txBody>
      </p:sp>
      <p:sp>
        <p:nvSpPr>
          <p:cNvPr id="236" name="Google Shape;236;p18"/>
          <p:cNvSpPr txBox="1"/>
          <p:nvPr/>
        </p:nvSpPr>
        <p:spPr>
          <a:xfrm>
            <a:off x="670560" y="2913105"/>
            <a:ext cx="184912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202124"/>
                </a:solidFill>
                <a:latin typeface="Arial"/>
                <a:ea typeface="Arial"/>
                <a:cs typeface="Arial"/>
                <a:sym typeface="Arial"/>
              </a:rPr>
              <a:t>bi·as</a:t>
            </a:r>
            <a:endParaRPr b="0" i="0" sz="36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202124"/>
                </a:solidFill>
                <a:latin typeface="Roboto"/>
                <a:ea typeface="Roboto"/>
                <a:cs typeface="Roboto"/>
                <a:sym typeface="Roboto"/>
              </a:rPr>
              <a:t>/ˈbīəs/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How can AI discriminate?</a:t>
            </a:r>
            <a:endParaRPr/>
          </a:p>
        </p:txBody>
      </p:sp>
      <p:sp>
        <p:nvSpPr>
          <p:cNvPr id="242" name="Google Shape;242;p19"/>
          <p:cNvSpPr txBox="1"/>
          <p:nvPr>
            <p:ph idx="1" type="body"/>
          </p:nvPr>
        </p:nvSpPr>
        <p:spPr>
          <a:xfrm>
            <a:off x="838200" y="3718773"/>
            <a:ext cx="10784840" cy="2671867"/>
          </a:xfrm>
          <a:prstGeom prst="rect">
            <a:avLst/>
          </a:prstGeom>
          <a:noFill/>
          <a:ln>
            <a:noFill/>
          </a:ln>
        </p:spPr>
        <p:txBody>
          <a:bodyPr anchorCtr="0" anchor="t" bIns="45700" lIns="91425" spcFirstLastPara="1" rIns="91425" wrap="square" tIns="45700">
            <a:normAutofit fontScale="70000" lnSpcReduction="20000"/>
          </a:bodyPr>
          <a:lstStyle/>
          <a:p>
            <a:pPr indent="0" lvl="0" marL="114300" rtl="0" algn="l">
              <a:lnSpc>
                <a:spcPct val="120000"/>
              </a:lnSpc>
              <a:spcBef>
                <a:spcPts val="1000"/>
              </a:spcBef>
              <a:spcAft>
                <a:spcPts val="0"/>
              </a:spcAft>
              <a:buSzPct val="91836"/>
              <a:buNone/>
            </a:pPr>
            <a:r>
              <a:rPr b="1" i="0" lang="en-US">
                <a:solidFill>
                  <a:srgbClr val="222222"/>
                </a:solidFill>
                <a:latin typeface="Arial"/>
                <a:ea typeface="Arial"/>
                <a:cs typeface="Arial"/>
                <a:sym typeface="Arial"/>
              </a:rPr>
              <a:t>Biase</a:t>
            </a:r>
            <a:r>
              <a:rPr b="1" lang="en-US">
                <a:solidFill>
                  <a:srgbClr val="222222"/>
                </a:solidFill>
                <a:latin typeface="Arial"/>
                <a:ea typeface="Arial"/>
                <a:cs typeface="Arial"/>
                <a:sym typeface="Arial"/>
              </a:rPr>
              <a:t>s in source data</a:t>
            </a:r>
            <a:endParaRPr b="1" i="0">
              <a:solidFill>
                <a:srgbClr val="222222"/>
              </a:solidFill>
              <a:latin typeface="Arial"/>
              <a:ea typeface="Arial"/>
              <a:cs typeface="Arial"/>
              <a:sym typeface="Arial"/>
            </a:endParaRPr>
          </a:p>
          <a:p>
            <a:pPr indent="-342900" lvl="1" marL="914400" rtl="0" algn="l">
              <a:lnSpc>
                <a:spcPct val="120000"/>
              </a:lnSpc>
              <a:spcBef>
                <a:spcPts val="500"/>
              </a:spcBef>
              <a:spcAft>
                <a:spcPts val="0"/>
              </a:spcAft>
              <a:buSzPct val="107142"/>
              <a:buChar char="•"/>
            </a:pPr>
            <a:r>
              <a:rPr b="1" i="0" lang="en-US">
                <a:solidFill>
                  <a:srgbClr val="222222"/>
                </a:solidFill>
                <a:latin typeface="Arial"/>
                <a:ea typeface="Arial"/>
                <a:cs typeface="Arial"/>
                <a:sym typeface="Arial"/>
              </a:rPr>
              <a:t>Historical bias</a:t>
            </a:r>
            <a:r>
              <a:rPr b="0" i="0" lang="en-US">
                <a:solidFill>
                  <a:srgbClr val="222222"/>
                </a:solidFill>
                <a:latin typeface="Arial"/>
                <a:ea typeface="Arial"/>
                <a:cs typeface="Arial"/>
                <a:sym typeface="Arial"/>
              </a:rPr>
              <a:t>: Prejudiced are “baked into” data, systematically distorting population characteristics</a:t>
            </a:r>
            <a:endParaRPr/>
          </a:p>
          <a:p>
            <a:pPr indent="-342900" lvl="1" marL="914400" rtl="0" algn="l">
              <a:lnSpc>
                <a:spcPct val="120000"/>
              </a:lnSpc>
              <a:spcBef>
                <a:spcPts val="500"/>
              </a:spcBef>
              <a:spcAft>
                <a:spcPts val="0"/>
              </a:spcAft>
              <a:buSzPct val="107142"/>
              <a:buChar char="•"/>
            </a:pPr>
            <a:r>
              <a:rPr b="1" lang="en-US">
                <a:solidFill>
                  <a:srgbClr val="222222"/>
                </a:solidFill>
                <a:latin typeface="Arial"/>
                <a:ea typeface="Arial"/>
                <a:cs typeface="Arial"/>
                <a:sym typeface="Arial"/>
              </a:rPr>
              <a:t>Behavioral bias</a:t>
            </a:r>
            <a:r>
              <a:rPr lang="en-US">
                <a:solidFill>
                  <a:srgbClr val="222222"/>
                </a:solidFill>
                <a:latin typeface="Arial"/>
                <a:ea typeface="Arial"/>
                <a:cs typeface="Arial"/>
                <a:sym typeface="Arial"/>
              </a:rPr>
              <a:t>: Systematic distortions in user behavior across platforms or contexts, or across users represented in different datasets.</a:t>
            </a:r>
            <a:endParaRPr/>
          </a:p>
          <a:p>
            <a:pPr indent="-342900" lvl="2" marL="1371600" rtl="0" algn="l">
              <a:lnSpc>
                <a:spcPct val="120000"/>
              </a:lnSpc>
              <a:spcBef>
                <a:spcPts val="500"/>
              </a:spcBef>
              <a:spcAft>
                <a:spcPts val="0"/>
              </a:spcAft>
              <a:buSzPct val="128571"/>
              <a:buChar char="•"/>
            </a:pPr>
            <a:r>
              <a:rPr b="1" lang="en-US">
                <a:solidFill>
                  <a:srgbClr val="222222"/>
                </a:solidFill>
                <a:latin typeface="Arial"/>
                <a:ea typeface="Arial"/>
                <a:cs typeface="Arial"/>
                <a:sym typeface="Arial"/>
              </a:rPr>
              <a:t>Self-selection and response bias</a:t>
            </a:r>
            <a:r>
              <a:rPr lang="en-US">
                <a:solidFill>
                  <a:srgbClr val="222222"/>
                </a:solidFill>
                <a:latin typeface="Arial"/>
                <a:ea typeface="Arial"/>
                <a:cs typeface="Arial"/>
                <a:sym typeface="Arial"/>
              </a:rPr>
              <a:t>. Studies relying on self-reports may be biased due to what users choose to report or share about, when they report it, 	</a:t>
            </a:r>
            <a:endParaRPr/>
          </a:p>
          <a:p>
            <a:pPr indent="-342900" lvl="2" marL="1371600" rtl="0" algn="l">
              <a:lnSpc>
                <a:spcPct val="120000"/>
              </a:lnSpc>
              <a:spcBef>
                <a:spcPts val="500"/>
              </a:spcBef>
              <a:spcAft>
                <a:spcPts val="0"/>
              </a:spcAft>
              <a:buSzPct val="128571"/>
              <a:buChar char="•"/>
            </a:pPr>
            <a:r>
              <a:rPr b="1" lang="en-US">
                <a:solidFill>
                  <a:srgbClr val="222222"/>
                </a:solidFill>
                <a:latin typeface="Arial"/>
                <a:ea typeface="Arial"/>
                <a:cs typeface="Arial"/>
                <a:sym typeface="Arial"/>
              </a:rPr>
              <a:t>Peak-end effect</a:t>
            </a:r>
            <a:r>
              <a:rPr lang="en-US">
                <a:solidFill>
                  <a:srgbClr val="222222"/>
                </a:solidFill>
                <a:latin typeface="Arial"/>
                <a:ea typeface="Arial"/>
                <a:cs typeface="Arial"/>
                <a:sym typeface="Arial"/>
              </a:rPr>
              <a:t>: People are more likely to report about extreme or positive experiences than common or negative experiences</a:t>
            </a:r>
            <a:endParaRPr/>
          </a:p>
        </p:txBody>
      </p:sp>
      <p:sp>
        <p:nvSpPr>
          <p:cNvPr id="243" name="Google Shape;243;p19"/>
          <p:cNvSpPr txBox="1"/>
          <p:nvPr/>
        </p:nvSpPr>
        <p:spPr>
          <a:xfrm>
            <a:off x="406400" y="6309609"/>
            <a:ext cx="99771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22222"/>
                </a:solidFill>
                <a:latin typeface="Arial"/>
                <a:ea typeface="Arial"/>
                <a:cs typeface="Arial"/>
                <a:sym typeface="Arial"/>
              </a:rPr>
              <a:t>Olteanu, A., Castillo, C., Diaz, F., &amp; Kıcıman, E. (2019). Social data: Biases, methodological pitfalls, and ethical boundaries. </a:t>
            </a:r>
            <a:r>
              <a:rPr b="0" i="1" lang="en-US" sz="1400" u="none" cap="none" strike="noStrike">
                <a:solidFill>
                  <a:srgbClr val="222222"/>
                </a:solidFill>
                <a:latin typeface="Arial"/>
                <a:ea typeface="Arial"/>
                <a:cs typeface="Arial"/>
                <a:sym typeface="Arial"/>
              </a:rPr>
              <a:t>Frontiers in Big Data</a:t>
            </a:r>
            <a:r>
              <a:rPr b="0" i="0" lang="en-US" sz="1400" u="none" cap="none" strike="noStrike">
                <a:solidFill>
                  <a:srgbClr val="222222"/>
                </a:solidFill>
                <a:latin typeface="Arial"/>
                <a:ea typeface="Arial"/>
                <a:cs typeface="Arial"/>
                <a:sym typeface="Arial"/>
              </a:rPr>
              <a:t>, </a:t>
            </a:r>
            <a:r>
              <a:rPr b="0" i="1" lang="en-US" sz="1400" u="none" cap="none" strike="noStrike">
                <a:solidFill>
                  <a:srgbClr val="222222"/>
                </a:solidFill>
                <a:latin typeface="Arial"/>
                <a:ea typeface="Arial"/>
                <a:cs typeface="Arial"/>
                <a:sym typeface="Arial"/>
              </a:rPr>
              <a:t>2</a:t>
            </a:r>
            <a:r>
              <a:rPr b="0" i="0" lang="en-US" sz="1400" u="none" cap="none" strike="noStrike">
                <a:solidFill>
                  <a:srgbClr val="222222"/>
                </a:solidFill>
                <a:latin typeface="Arial"/>
                <a:ea typeface="Arial"/>
                <a:cs typeface="Arial"/>
                <a:sym typeface="Arial"/>
              </a:rPr>
              <a:t>, 13.</a:t>
            </a:r>
            <a:endParaRPr b="0" i="0" sz="1400" u="none" cap="none" strike="noStrike">
              <a:solidFill>
                <a:srgbClr val="000000"/>
              </a:solidFill>
              <a:latin typeface="Arial"/>
              <a:ea typeface="Arial"/>
              <a:cs typeface="Arial"/>
              <a:sym typeface="Arial"/>
            </a:endParaRPr>
          </a:p>
        </p:txBody>
      </p:sp>
      <p:pic>
        <p:nvPicPr>
          <p:cNvPr id="244" name="Google Shape;244;p19"/>
          <p:cNvPicPr preferRelativeResize="0"/>
          <p:nvPr/>
        </p:nvPicPr>
        <p:blipFill rotWithShape="1">
          <a:blip r:embed="rId3">
            <a:alphaModFix/>
          </a:blip>
          <a:srcRect b="0" l="0" r="0" t="0"/>
          <a:stretch/>
        </p:blipFill>
        <p:spPr>
          <a:xfrm>
            <a:off x="838200" y="1397679"/>
            <a:ext cx="9809480" cy="2349775"/>
          </a:xfrm>
          <a:prstGeom prst="rect">
            <a:avLst/>
          </a:prstGeom>
          <a:noFill/>
          <a:ln>
            <a:noFill/>
          </a:ln>
        </p:spPr>
      </p:pic>
      <p:sp>
        <p:nvSpPr>
          <p:cNvPr id="245" name="Google Shape;245;p19"/>
          <p:cNvSpPr/>
          <p:nvPr/>
        </p:nvSpPr>
        <p:spPr>
          <a:xfrm>
            <a:off x="838200" y="1249680"/>
            <a:ext cx="2494280" cy="2103120"/>
          </a:xfrm>
          <a:prstGeom prst="rect">
            <a:avLst/>
          </a:prstGeom>
          <a:solidFill>
            <a:srgbClr val="4472C4">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How can AI discriminate?</a:t>
            </a:r>
            <a:endParaRPr/>
          </a:p>
        </p:txBody>
      </p:sp>
      <p:sp>
        <p:nvSpPr>
          <p:cNvPr id="251" name="Google Shape;251;p20"/>
          <p:cNvSpPr txBox="1"/>
          <p:nvPr>
            <p:ph idx="1" type="body"/>
          </p:nvPr>
        </p:nvSpPr>
        <p:spPr>
          <a:xfrm>
            <a:off x="838200" y="3718773"/>
            <a:ext cx="10515600" cy="2590835"/>
          </a:xfrm>
          <a:prstGeom prst="rect">
            <a:avLst/>
          </a:prstGeom>
          <a:noFill/>
          <a:ln>
            <a:noFill/>
          </a:ln>
        </p:spPr>
        <p:txBody>
          <a:bodyPr anchorCtr="0" anchor="t" bIns="45700" lIns="91425" spcFirstLastPara="1" rIns="91425" wrap="square" tIns="45700">
            <a:normAutofit/>
          </a:bodyPr>
          <a:lstStyle/>
          <a:p>
            <a:pPr indent="0" lvl="0" marL="114300" rtl="0" algn="l">
              <a:lnSpc>
                <a:spcPct val="100000"/>
              </a:lnSpc>
              <a:spcBef>
                <a:spcPts val="1000"/>
              </a:spcBef>
              <a:spcAft>
                <a:spcPts val="0"/>
              </a:spcAft>
              <a:buSzPts val="1800"/>
              <a:buNone/>
            </a:pPr>
            <a:r>
              <a:rPr b="1" lang="en-US" sz="2400">
                <a:solidFill>
                  <a:srgbClr val="222222"/>
                </a:solidFill>
                <a:latin typeface="Arial"/>
                <a:ea typeface="Arial"/>
                <a:cs typeface="Arial"/>
                <a:sym typeface="Arial"/>
              </a:rPr>
              <a:t>Data collection biases</a:t>
            </a:r>
            <a:endParaRPr/>
          </a:p>
          <a:p>
            <a:pPr indent="-342900" lvl="1" marL="914400" rtl="0" algn="l">
              <a:lnSpc>
                <a:spcPct val="100000"/>
              </a:lnSpc>
              <a:spcBef>
                <a:spcPts val="500"/>
              </a:spcBef>
              <a:spcAft>
                <a:spcPts val="0"/>
              </a:spcAft>
              <a:buSzPts val="1800"/>
              <a:buChar char="•"/>
            </a:pPr>
            <a:r>
              <a:rPr b="1" lang="en-US" sz="2000">
                <a:solidFill>
                  <a:srgbClr val="222222"/>
                </a:solidFill>
                <a:latin typeface="Arial"/>
                <a:ea typeface="Arial"/>
                <a:cs typeface="Arial"/>
                <a:sym typeface="Arial"/>
              </a:rPr>
              <a:t>Sampling bias: </a:t>
            </a:r>
            <a:r>
              <a:rPr lang="en-US" sz="2000">
                <a:solidFill>
                  <a:srgbClr val="222222"/>
                </a:solidFill>
                <a:latin typeface="Arial"/>
                <a:ea typeface="Arial"/>
                <a:cs typeface="Arial"/>
                <a:sym typeface="Arial"/>
              </a:rPr>
              <a:t>Systematic distortion introduced by the selection of data sources, or by the way in which data from these sources are acquired and prepared.</a:t>
            </a:r>
            <a:endParaRPr/>
          </a:p>
          <a:p>
            <a:pPr indent="-342900" lvl="1" marL="914400" rtl="0" algn="l">
              <a:lnSpc>
                <a:spcPct val="100000"/>
              </a:lnSpc>
              <a:spcBef>
                <a:spcPts val="500"/>
              </a:spcBef>
              <a:spcAft>
                <a:spcPts val="0"/>
              </a:spcAft>
              <a:buSzPts val="1800"/>
              <a:buChar char="•"/>
            </a:pPr>
            <a:r>
              <a:rPr b="1" lang="en-US" sz="2000">
                <a:solidFill>
                  <a:srgbClr val="222222"/>
                </a:solidFill>
                <a:latin typeface="Arial"/>
                <a:ea typeface="Arial"/>
                <a:cs typeface="Arial"/>
                <a:sym typeface="Arial"/>
              </a:rPr>
              <a:t>Filtering bias: </a:t>
            </a:r>
            <a:r>
              <a:rPr lang="en-US" sz="2000">
                <a:solidFill>
                  <a:srgbClr val="222222"/>
                </a:solidFill>
                <a:latin typeface="Arial"/>
                <a:ea typeface="Arial"/>
                <a:cs typeface="Arial"/>
                <a:sym typeface="Arial"/>
              </a:rPr>
              <a:t>Characteristics of partially-observed populations may be systematically different from their actual characteristics</a:t>
            </a:r>
            <a:endParaRPr/>
          </a:p>
        </p:txBody>
      </p:sp>
      <p:sp>
        <p:nvSpPr>
          <p:cNvPr id="252" name="Google Shape;252;p20"/>
          <p:cNvSpPr txBox="1"/>
          <p:nvPr/>
        </p:nvSpPr>
        <p:spPr>
          <a:xfrm>
            <a:off x="406400" y="6309609"/>
            <a:ext cx="99771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22222"/>
                </a:solidFill>
                <a:latin typeface="Arial"/>
                <a:ea typeface="Arial"/>
                <a:cs typeface="Arial"/>
                <a:sym typeface="Arial"/>
              </a:rPr>
              <a:t>Olteanu, A., Castillo, C., Diaz, F., &amp; Kıcıman, E. (2019). Social data: Biases, methodological pitfalls, and ethical boundaries. </a:t>
            </a:r>
            <a:r>
              <a:rPr b="0" i="1" lang="en-US" sz="1400" u="none" cap="none" strike="noStrike">
                <a:solidFill>
                  <a:srgbClr val="222222"/>
                </a:solidFill>
                <a:latin typeface="Arial"/>
                <a:ea typeface="Arial"/>
                <a:cs typeface="Arial"/>
                <a:sym typeface="Arial"/>
              </a:rPr>
              <a:t>Frontiers in Big Data</a:t>
            </a:r>
            <a:r>
              <a:rPr b="0" i="0" lang="en-US" sz="1400" u="none" cap="none" strike="noStrike">
                <a:solidFill>
                  <a:srgbClr val="222222"/>
                </a:solidFill>
                <a:latin typeface="Arial"/>
                <a:ea typeface="Arial"/>
                <a:cs typeface="Arial"/>
                <a:sym typeface="Arial"/>
              </a:rPr>
              <a:t>, </a:t>
            </a:r>
            <a:r>
              <a:rPr b="0" i="1" lang="en-US" sz="1400" u="none" cap="none" strike="noStrike">
                <a:solidFill>
                  <a:srgbClr val="222222"/>
                </a:solidFill>
                <a:latin typeface="Arial"/>
                <a:ea typeface="Arial"/>
                <a:cs typeface="Arial"/>
                <a:sym typeface="Arial"/>
              </a:rPr>
              <a:t>2</a:t>
            </a:r>
            <a:r>
              <a:rPr b="0" i="0" lang="en-US" sz="1400" u="none" cap="none" strike="noStrike">
                <a:solidFill>
                  <a:srgbClr val="222222"/>
                </a:solidFill>
                <a:latin typeface="Arial"/>
                <a:ea typeface="Arial"/>
                <a:cs typeface="Arial"/>
                <a:sym typeface="Arial"/>
              </a:rPr>
              <a:t>, 13.</a:t>
            </a:r>
            <a:endParaRPr b="0" i="0" sz="1400" u="none" cap="none" strike="noStrike">
              <a:solidFill>
                <a:srgbClr val="000000"/>
              </a:solidFill>
              <a:latin typeface="Arial"/>
              <a:ea typeface="Arial"/>
              <a:cs typeface="Arial"/>
              <a:sym typeface="Arial"/>
            </a:endParaRPr>
          </a:p>
        </p:txBody>
      </p:sp>
      <p:pic>
        <p:nvPicPr>
          <p:cNvPr id="253" name="Google Shape;253;p20"/>
          <p:cNvPicPr preferRelativeResize="0"/>
          <p:nvPr/>
        </p:nvPicPr>
        <p:blipFill rotWithShape="1">
          <a:blip r:embed="rId3">
            <a:alphaModFix/>
          </a:blip>
          <a:srcRect b="0" l="0" r="0" t="0"/>
          <a:stretch/>
        </p:blipFill>
        <p:spPr>
          <a:xfrm>
            <a:off x="838200" y="1397679"/>
            <a:ext cx="9809480" cy="2349775"/>
          </a:xfrm>
          <a:prstGeom prst="rect">
            <a:avLst/>
          </a:prstGeom>
          <a:noFill/>
          <a:ln>
            <a:noFill/>
          </a:ln>
        </p:spPr>
      </p:pic>
      <p:sp>
        <p:nvSpPr>
          <p:cNvPr id="254" name="Google Shape;254;p20"/>
          <p:cNvSpPr/>
          <p:nvPr/>
        </p:nvSpPr>
        <p:spPr>
          <a:xfrm>
            <a:off x="3362960" y="1309019"/>
            <a:ext cx="1737360" cy="2103120"/>
          </a:xfrm>
          <a:prstGeom prst="rect">
            <a:avLst/>
          </a:prstGeom>
          <a:solidFill>
            <a:srgbClr val="4472C4">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How can AI discriminate?</a:t>
            </a:r>
            <a:endParaRPr/>
          </a:p>
        </p:txBody>
      </p:sp>
      <p:sp>
        <p:nvSpPr>
          <p:cNvPr id="260" name="Google Shape;260;p21"/>
          <p:cNvSpPr txBox="1"/>
          <p:nvPr>
            <p:ph idx="1" type="body"/>
          </p:nvPr>
        </p:nvSpPr>
        <p:spPr>
          <a:xfrm>
            <a:off x="838200" y="3718773"/>
            <a:ext cx="10515600" cy="2671867"/>
          </a:xfrm>
          <a:prstGeom prst="rect">
            <a:avLst/>
          </a:prstGeom>
          <a:noFill/>
          <a:ln>
            <a:noFill/>
          </a:ln>
        </p:spPr>
        <p:txBody>
          <a:bodyPr anchorCtr="0" anchor="t" bIns="45700" lIns="91425" spcFirstLastPara="1" rIns="91425" wrap="square" tIns="45700">
            <a:normAutofit fontScale="70000" lnSpcReduction="20000"/>
          </a:bodyPr>
          <a:lstStyle/>
          <a:p>
            <a:pPr indent="0" lvl="0" marL="114300" rtl="0" algn="l">
              <a:lnSpc>
                <a:spcPct val="90000"/>
              </a:lnSpc>
              <a:spcBef>
                <a:spcPts val="1000"/>
              </a:spcBef>
              <a:spcAft>
                <a:spcPts val="0"/>
              </a:spcAft>
              <a:buSzPct val="91836"/>
              <a:buNone/>
            </a:pPr>
            <a:r>
              <a:rPr b="1" i="0" lang="en-US">
                <a:solidFill>
                  <a:srgbClr val="222222"/>
                </a:solidFill>
                <a:latin typeface="Arial"/>
                <a:ea typeface="Arial"/>
                <a:cs typeface="Arial"/>
                <a:sym typeface="Arial"/>
              </a:rPr>
              <a:t>Data processing biases</a:t>
            </a:r>
            <a:endParaRPr>
              <a:solidFill>
                <a:srgbClr val="222222"/>
              </a:solidFill>
              <a:latin typeface="Arial"/>
              <a:ea typeface="Arial"/>
              <a:cs typeface="Arial"/>
              <a:sym typeface="Arial"/>
            </a:endParaRPr>
          </a:p>
          <a:p>
            <a:pPr indent="-342900" lvl="0" marL="457200" rtl="0" algn="l">
              <a:lnSpc>
                <a:spcPct val="120000"/>
              </a:lnSpc>
              <a:spcBef>
                <a:spcPts val="1000"/>
              </a:spcBef>
              <a:spcAft>
                <a:spcPts val="0"/>
              </a:spcAft>
              <a:buSzPct val="91836"/>
              <a:buChar char="•"/>
            </a:pPr>
            <a:r>
              <a:rPr b="1" i="0" lang="en-US">
                <a:solidFill>
                  <a:srgbClr val="222222"/>
                </a:solidFill>
                <a:latin typeface="Arial"/>
                <a:ea typeface="Arial"/>
                <a:cs typeface="Arial"/>
                <a:sym typeface="Arial"/>
              </a:rPr>
              <a:t>Data cleaning</a:t>
            </a:r>
            <a:r>
              <a:rPr b="0" i="0" lang="en-US">
                <a:solidFill>
                  <a:srgbClr val="222222"/>
                </a:solidFill>
                <a:latin typeface="Arial"/>
                <a:ea typeface="Arial"/>
                <a:cs typeface="Arial"/>
                <a:sym typeface="Arial"/>
              </a:rPr>
              <a:t>: Correct errors, remove outliers, fill in missing or incomplete values. </a:t>
            </a:r>
            <a:r>
              <a:rPr lang="en-US">
                <a:solidFill>
                  <a:srgbClr val="222222"/>
                </a:solidFill>
                <a:latin typeface="Arial"/>
                <a:ea typeface="Arial"/>
                <a:cs typeface="Arial"/>
                <a:sym typeface="Arial"/>
              </a:rPr>
              <a:t>Researcher assumptions can blindside &amp; lead to </a:t>
            </a:r>
            <a:r>
              <a:rPr b="0" i="0" lang="en-US">
                <a:solidFill>
                  <a:srgbClr val="222222"/>
                </a:solidFill>
                <a:latin typeface="Arial"/>
                <a:ea typeface="Arial"/>
                <a:cs typeface="Arial"/>
                <a:sym typeface="Arial"/>
              </a:rPr>
              <a:t>incorrect or misleading data patterns, for example</a:t>
            </a:r>
            <a:endParaRPr/>
          </a:p>
          <a:p>
            <a:pPr indent="-342900" lvl="0" marL="457200" rtl="0" algn="l">
              <a:lnSpc>
                <a:spcPct val="120000"/>
              </a:lnSpc>
              <a:spcBef>
                <a:spcPts val="1000"/>
              </a:spcBef>
              <a:spcAft>
                <a:spcPts val="0"/>
              </a:spcAft>
              <a:buSzPct val="91836"/>
              <a:buChar char="•"/>
            </a:pPr>
            <a:r>
              <a:rPr b="1" i="0" lang="en-US">
                <a:solidFill>
                  <a:srgbClr val="222222"/>
                </a:solidFill>
                <a:latin typeface="Arial"/>
                <a:ea typeface="Arial"/>
                <a:cs typeface="Arial"/>
                <a:sym typeface="Arial"/>
              </a:rPr>
              <a:t>Data normalization</a:t>
            </a:r>
            <a:r>
              <a:rPr b="0" i="0" lang="en-US">
                <a:solidFill>
                  <a:srgbClr val="222222"/>
                </a:solidFill>
                <a:latin typeface="Arial"/>
                <a:ea typeface="Arial"/>
                <a:cs typeface="Arial"/>
                <a:sym typeface="Arial"/>
              </a:rPr>
              <a:t>: Choice of data standardization may affect results</a:t>
            </a:r>
            <a:endParaRPr/>
          </a:p>
          <a:p>
            <a:pPr indent="-342900" lvl="0" marL="457200" rtl="0" algn="l">
              <a:lnSpc>
                <a:spcPct val="120000"/>
              </a:lnSpc>
              <a:spcBef>
                <a:spcPts val="1000"/>
              </a:spcBef>
              <a:spcAft>
                <a:spcPts val="0"/>
              </a:spcAft>
              <a:buSzPct val="91836"/>
              <a:buChar char="•"/>
            </a:pPr>
            <a:r>
              <a:rPr b="1" i="0" lang="en-US">
                <a:solidFill>
                  <a:srgbClr val="222222"/>
                </a:solidFill>
                <a:latin typeface="Arial"/>
                <a:ea typeface="Arial"/>
                <a:cs typeface="Arial"/>
                <a:sym typeface="Arial"/>
              </a:rPr>
              <a:t>Data aggregation: </a:t>
            </a:r>
            <a:r>
              <a:rPr b="0" i="0" lang="en-US">
                <a:solidFill>
                  <a:srgbClr val="222222"/>
                </a:solidFill>
                <a:latin typeface="Arial"/>
                <a:ea typeface="Arial"/>
                <a:cs typeface="Arial"/>
                <a:sym typeface="Arial"/>
              </a:rPr>
              <a:t>Aggregate data to reduce noise, make it more manageable, but may lose information and introduce distortions</a:t>
            </a:r>
            <a:endParaRPr>
              <a:solidFill>
                <a:srgbClr val="222222"/>
              </a:solidFill>
              <a:latin typeface="Arial"/>
              <a:ea typeface="Arial"/>
              <a:cs typeface="Arial"/>
              <a:sym typeface="Arial"/>
            </a:endParaRPr>
          </a:p>
        </p:txBody>
      </p:sp>
      <p:sp>
        <p:nvSpPr>
          <p:cNvPr id="261" name="Google Shape;261;p21"/>
          <p:cNvSpPr txBox="1"/>
          <p:nvPr/>
        </p:nvSpPr>
        <p:spPr>
          <a:xfrm>
            <a:off x="406400" y="6309609"/>
            <a:ext cx="99771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22222"/>
                </a:solidFill>
                <a:latin typeface="Arial"/>
                <a:ea typeface="Arial"/>
                <a:cs typeface="Arial"/>
                <a:sym typeface="Arial"/>
              </a:rPr>
              <a:t>Olteanu, A., Castillo, C., Diaz, F., &amp; Kıcıman, E. (2019). Social data: Biases, methodological pitfalls, and ethical boundaries. </a:t>
            </a:r>
            <a:r>
              <a:rPr b="0" i="1" lang="en-US" sz="1400" u="none" cap="none" strike="noStrike">
                <a:solidFill>
                  <a:srgbClr val="222222"/>
                </a:solidFill>
                <a:latin typeface="Arial"/>
                <a:ea typeface="Arial"/>
                <a:cs typeface="Arial"/>
                <a:sym typeface="Arial"/>
              </a:rPr>
              <a:t>Frontiers in Big Data</a:t>
            </a:r>
            <a:r>
              <a:rPr b="0" i="0" lang="en-US" sz="1400" u="none" cap="none" strike="noStrike">
                <a:solidFill>
                  <a:srgbClr val="222222"/>
                </a:solidFill>
                <a:latin typeface="Arial"/>
                <a:ea typeface="Arial"/>
                <a:cs typeface="Arial"/>
                <a:sym typeface="Arial"/>
              </a:rPr>
              <a:t>, </a:t>
            </a:r>
            <a:r>
              <a:rPr b="0" i="1" lang="en-US" sz="1400" u="none" cap="none" strike="noStrike">
                <a:solidFill>
                  <a:srgbClr val="222222"/>
                </a:solidFill>
                <a:latin typeface="Arial"/>
                <a:ea typeface="Arial"/>
                <a:cs typeface="Arial"/>
                <a:sym typeface="Arial"/>
              </a:rPr>
              <a:t>2</a:t>
            </a:r>
            <a:r>
              <a:rPr b="0" i="0" lang="en-US" sz="1400" u="none" cap="none" strike="noStrike">
                <a:solidFill>
                  <a:srgbClr val="222222"/>
                </a:solidFill>
                <a:latin typeface="Arial"/>
                <a:ea typeface="Arial"/>
                <a:cs typeface="Arial"/>
                <a:sym typeface="Arial"/>
              </a:rPr>
              <a:t>, 13.</a:t>
            </a:r>
            <a:endParaRPr b="0" i="0" sz="1400" u="none" cap="none" strike="noStrike">
              <a:solidFill>
                <a:srgbClr val="000000"/>
              </a:solidFill>
              <a:latin typeface="Arial"/>
              <a:ea typeface="Arial"/>
              <a:cs typeface="Arial"/>
              <a:sym typeface="Arial"/>
            </a:endParaRPr>
          </a:p>
        </p:txBody>
      </p:sp>
      <p:pic>
        <p:nvPicPr>
          <p:cNvPr id="262" name="Google Shape;262;p21"/>
          <p:cNvPicPr preferRelativeResize="0"/>
          <p:nvPr/>
        </p:nvPicPr>
        <p:blipFill rotWithShape="1">
          <a:blip r:embed="rId3">
            <a:alphaModFix/>
          </a:blip>
          <a:srcRect b="0" l="0" r="0" t="0"/>
          <a:stretch/>
        </p:blipFill>
        <p:spPr>
          <a:xfrm>
            <a:off x="838200" y="1397679"/>
            <a:ext cx="9809480" cy="2349775"/>
          </a:xfrm>
          <a:prstGeom prst="rect">
            <a:avLst/>
          </a:prstGeom>
          <a:noFill/>
          <a:ln>
            <a:noFill/>
          </a:ln>
        </p:spPr>
      </p:pic>
      <p:sp>
        <p:nvSpPr>
          <p:cNvPr id="263" name="Google Shape;263;p21"/>
          <p:cNvSpPr/>
          <p:nvPr/>
        </p:nvSpPr>
        <p:spPr>
          <a:xfrm>
            <a:off x="5008880" y="1309019"/>
            <a:ext cx="1737360" cy="2103120"/>
          </a:xfrm>
          <a:prstGeom prst="rect">
            <a:avLst/>
          </a:prstGeom>
          <a:solidFill>
            <a:srgbClr val="4472C4">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How can AI discriminate?</a:t>
            </a:r>
            <a:endParaRPr/>
          </a:p>
        </p:txBody>
      </p:sp>
      <p:sp>
        <p:nvSpPr>
          <p:cNvPr id="269" name="Google Shape;269;p22"/>
          <p:cNvSpPr txBox="1"/>
          <p:nvPr>
            <p:ph idx="1" type="body"/>
          </p:nvPr>
        </p:nvSpPr>
        <p:spPr>
          <a:xfrm>
            <a:off x="838200" y="3718773"/>
            <a:ext cx="10774680" cy="2671867"/>
          </a:xfrm>
          <a:prstGeom prst="rect">
            <a:avLst/>
          </a:prstGeom>
          <a:noFill/>
          <a:ln>
            <a:noFill/>
          </a:ln>
        </p:spPr>
        <p:txBody>
          <a:bodyPr anchorCtr="0" anchor="t" bIns="45700" lIns="91425" spcFirstLastPara="1" rIns="91425" wrap="square" tIns="45700">
            <a:normAutofit fontScale="70000" lnSpcReduction="20000"/>
          </a:bodyPr>
          <a:lstStyle/>
          <a:p>
            <a:pPr indent="0" lvl="0" marL="114300" rtl="0" algn="l">
              <a:lnSpc>
                <a:spcPct val="120000"/>
              </a:lnSpc>
              <a:spcBef>
                <a:spcPts val="1000"/>
              </a:spcBef>
              <a:spcAft>
                <a:spcPts val="0"/>
              </a:spcAft>
              <a:buSzPct val="91836"/>
              <a:buNone/>
            </a:pPr>
            <a:r>
              <a:rPr b="1" i="0" lang="en-US">
                <a:solidFill>
                  <a:srgbClr val="222222"/>
                </a:solidFill>
                <a:latin typeface="Arial"/>
                <a:ea typeface="Arial"/>
                <a:cs typeface="Arial"/>
                <a:sym typeface="Arial"/>
              </a:rPr>
              <a:t>Biases when Analyzing the Data: </a:t>
            </a:r>
            <a:r>
              <a:rPr lang="en-US">
                <a:solidFill>
                  <a:srgbClr val="222222"/>
                </a:solidFill>
                <a:latin typeface="Arial"/>
                <a:ea typeface="Arial"/>
                <a:cs typeface="Arial"/>
                <a:sym typeface="Arial"/>
              </a:rPr>
              <a:t>Choices made while modeling data </a:t>
            </a:r>
            <a:r>
              <a:rPr b="0" i="0" lang="en-US">
                <a:solidFill>
                  <a:srgbClr val="222222"/>
                </a:solidFill>
                <a:latin typeface="Arial"/>
                <a:ea typeface="Arial"/>
                <a:cs typeface="Arial"/>
                <a:sym typeface="Arial"/>
              </a:rPr>
              <a:t>can raise concerns</a:t>
            </a:r>
            <a:endParaRPr/>
          </a:p>
          <a:p>
            <a:pPr indent="-342900" lvl="0" marL="457200" rtl="0" algn="l">
              <a:lnSpc>
                <a:spcPct val="120000"/>
              </a:lnSpc>
              <a:spcBef>
                <a:spcPts val="1000"/>
              </a:spcBef>
              <a:spcAft>
                <a:spcPts val="0"/>
              </a:spcAft>
              <a:buSzPct val="91836"/>
              <a:buChar char="•"/>
            </a:pPr>
            <a:r>
              <a:rPr b="1" lang="en-US">
                <a:solidFill>
                  <a:srgbClr val="222222"/>
                </a:solidFill>
                <a:latin typeface="Arial"/>
                <a:ea typeface="Arial"/>
                <a:cs typeface="Arial"/>
                <a:sym typeface="Arial"/>
              </a:rPr>
              <a:t>Confounding</a:t>
            </a:r>
            <a:r>
              <a:rPr b="0" lang="en-US">
                <a:solidFill>
                  <a:srgbClr val="222222"/>
                </a:solidFill>
                <a:latin typeface="Arial"/>
                <a:ea typeface="Arial"/>
                <a:cs typeface="Arial"/>
                <a:sym typeface="Arial"/>
              </a:rPr>
              <a:t>: Simpson’s paradox can distort descriptive statistics &amp; regression analysis</a:t>
            </a:r>
            <a:endParaRPr/>
          </a:p>
          <a:p>
            <a:pPr indent="-342900" lvl="0" marL="457200" rtl="0" algn="l">
              <a:lnSpc>
                <a:spcPct val="120000"/>
              </a:lnSpc>
              <a:spcBef>
                <a:spcPts val="1000"/>
              </a:spcBef>
              <a:spcAft>
                <a:spcPts val="0"/>
              </a:spcAft>
              <a:buSzPct val="91836"/>
              <a:buChar char="•"/>
            </a:pPr>
            <a:r>
              <a:rPr b="1" lang="en-US">
                <a:solidFill>
                  <a:srgbClr val="222222"/>
                </a:solidFill>
                <a:latin typeface="Arial"/>
                <a:ea typeface="Arial"/>
                <a:cs typeface="Arial"/>
                <a:sym typeface="Arial"/>
              </a:rPr>
              <a:t>Reproducibility: </a:t>
            </a:r>
            <a:r>
              <a:rPr b="0" i="1" lang="en-US">
                <a:solidFill>
                  <a:srgbClr val="222222"/>
                </a:solidFill>
                <a:latin typeface="Arial"/>
                <a:ea typeface="Arial"/>
                <a:cs typeface="Arial"/>
                <a:sym typeface="Arial"/>
              </a:rPr>
              <a:t>using data as a source of hypotheses</a:t>
            </a:r>
            <a:r>
              <a:rPr b="0" i="0" lang="en-US">
                <a:solidFill>
                  <a:srgbClr val="222222"/>
                </a:solidFill>
                <a:latin typeface="Arial"/>
                <a:ea typeface="Arial"/>
                <a:cs typeface="Arial"/>
                <a:sym typeface="Arial"/>
              </a:rPr>
              <a:t> rather than a tool to test them; </a:t>
            </a:r>
            <a:endParaRPr/>
          </a:p>
          <a:p>
            <a:pPr indent="-342900" lvl="1" marL="914400" rtl="0" algn="l">
              <a:lnSpc>
                <a:spcPct val="120000"/>
              </a:lnSpc>
              <a:spcBef>
                <a:spcPts val="500"/>
              </a:spcBef>
              <a:spcAft>
                <a:spcPts val="0"/>
              </a:spcAft>
              <a:buSzPct val="107142"/>
              <a:buChar char="•"/>
            </a:pPr>
            <a:r>
              <a:rPr b="0" i="1" lang="en-US">
                <a:solidFill>
                  <a:srgbClr val="222222"/>
                </a:solidFill>
                <a:latin typeface="Arial"/>
                <a:ea typeface="Arial"/>
                <a:cs typeface="Arial"/>
                <a:sym typeface="Arial"/>
              </a:rPr>
              <a:t>testing multiple hypotheses</a:t>
            </a:r>
            <a:r>
              <a:rPr b="0" i="0" lang="en-US">
                <a:solidFill>
                  <a:srgbClr val="222222"/>
                </a:solidFill>
                <a:latin typeface="Arial"/>
                <a:ea typeface="Arial"/>
                <a:cs typeface="Arial"/>
                <a:sym typeface="Arial"/>
              </a:rPr>
              <a:t> until a significant, positive result is found.  </a:t>
            </a:r>
            <a:endParaRPr b="1">
              <a:solidFill>
                <a:srgbClr val="222222"/>
              </a:solidFill>
              <a:latin typeface="Arial"/>
              <a:ea typeface="Arial"/>
              <a:cs typeface="Arial"/>
              <a:sym typeface="Arial"/>
            </a:endParaRPr>
          </a:p>
          <a:p>
            <a:pPr indent="-342900" lvl="0" marL="457200" rtl="0" algn="l">
              <a:lnSpc>
                <a:spcPct val="120000"/>
              </a:lnSpc>
              <a:spcBef>
                <a:spcPts val="1000"/>
              </a:spcBef>
              <a:spcAft>
                <a:spcPts val="0"/>
              </a:spcAft>
              <a:buSzPct val="91836"/>
              <a:buChar char="•"/>
            </a:pPr>
            <a:r>
              <a:rPr b="1" lang="en-US">
                <a:solidFill>
                  <a:srgbClr val="222222"/>
                </a:solidFill>
                <a:latin typeface="Arial"/>
                <a:ea typeface="Arial"/>
                <a:cs typeface="Arial"/>
                <a:sym typeface="Arial"/>
              </a:rPr>
              <a:t>Model tuning: </a:t>
            </a:r>
            <a:r>
              <a:rPr lang="en-US">
                <a:solidFill>
                  <a:srgbClr val="222222"/>
                </a:solidFill>
                <a:latin typeface="Arial"/>
                <a:ea typeface="Arial"/>
                <a:cs typeface="Arial"/>
                <a:sym typeface="Arial"/>
              </a:rPr>
              <a:t>choice of model complexity, parameters, regularization functions</a:t>
            </a:r>
            <a:endParaRPr>
              <a:solidFill>
                <a:srgbClr val="222222"/>
              </a:solidFill>
              <a:latin typeface="Arial"/>
              <a:ea typeface="Arial"/>
              <a:cs typeface="Arial"/>
              <a:sym typeface="Arial"/>
            </a:endParaRPr>
          </a:p>
          <a:p>
            <a:pPr indent="-342900" lvl="0" marL="457200" rtl="0" algn="l">
              <a:lnSpc>
                <a:spcPct val="120000"/>
              </a:lnSpc>
              <a:spcBef>
                <a:spcPts val="1000"/>
              </a:spcBef>
              <a:spcAft>
                <a:spcPts val="0"/>
              </a:spcAft>
              <a:buSzPct val="91836"/>
              <a:buChar char="•"/>
            </a:pPr>
            <a:r>
              <a:rPr b="1" lang="en-US">
                <a:solidFill>
                  <a:srgbClr val="222222"/>
                </a:solidFill>
                <a:latin typeface="Arial"/>
                <a:ea typeface="Arial"/>
                <a:cs typeface="Arial"/>
                <a:sym typeface="Arial"/>
              </a:rPr>
              <a:t>Information leakage</a:t>
            </a:r>
            <a:r>
              <a:rPr b="0" lang="en-US">
                <a:solidFill>
                  <a:srgbClr val="222222"/>
                </a:solidFill>
                <a:latin typeface="Arial"/>
                <a:ea typeface="Arial"/>
                <a:cs typeface="Arial"/>
                <a:sym typeface="Arial"/>
              </a:rPr>
              <a:t>: Need to separate testing and training data</a:t>
            </a:r>
            <a:endParaRPr/>
          </a:p>
        </p:txBody>
      </p:sp>
      <p:sp>
        <p:nvSpPr>
          <p:cNvPr id="270" name="Google Shape;270;p22"/>
          <p:cNvSpPr txBox="1"/>
          <p:nvPr/>
        </p:nvSpPr>
        <p:spPr>
          <a:xfrm>
            <a:off x="406400" y="6309609"/>
            <a:ext cx="99771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22222"/>
                </a:solidFill>
                <a:latin typeface="Arial"/>
                <a:ea typeface="Arial"/>
                <a:cs typeface="Arial"/>
                <a:sym typeface="Arial"/>
              </a:rPr>
              <a:t>Olteanu, A., Castillo, C., Diaz, F., &amp; Kıcıman, E. (2019). Social data: Biases, methodological pitfalls, and ethical boundaries. </a:t>
            </a:r>
            <a:r>
              <a:rPr b="0" i="1" lang="en-US" sz="1400" u="none" cap="none" strike="noStrike">
                <a:solidFill>
                  <a:srgbClr val="222222"/>
                </a:solidFill>
                <a:latin typeface="Arial"/>
                <a:ea typeface="Arial"/>
                <a:cs typeface="Arial"/>
                <a:sym typeface="Arial"/>
              </a:rPr>
              <a:t>Frontiers in Big Data</a:t>
            </a:r>
            <a:r>
              <a:rPr b="0" i="0" lang="en-US" sz="1400" u="none" cap="none" strike="noStrike">
                <a:solidFill>
                  <a:srgbClr val="222222"/>
                </a:solidFill>
                <a:latin typeface="Arial"/>
                <a:ea typeface="Arial"/>
                <a:cs typeface="Arial"/>
                <a:sym typeface="Arial"/>
              </a:rPr>
              <a:t>, </a:t>
            </a:r>
            <a:r>
              <a:rPr b="0" i="1" lang="en-US" sz="1400" u="none" cap="none" strike="noStrike">
                <a:solidFill>
                  <a:srgbClr val="222222"/>
                </a:solidFill>
                <a:latin typeface="Arial"/>
                <a:ea typeface="Arial"/>
                <a:cs typeface="Arial"/>
                <a:sym typeface="Arial"/>
              </a:rPr>
              <a:t>2</a:t>
            </a:r>
            <a:r>
              <a:rPr b="0" i="0" lang="en-US" sz="1400" u="none" cap="none" strike="noStrike">
                <a:solidFill>
                  <a:srgbClr val="222222"/>
                </a:solidFill>
                <a:latin typeface="Arial"/>
                <a:ea typeface="Arial"/>
                <a:cs typeface="Arial"/>
                <a:sym typeface="Arial"/>
              </a:rPr>
              <a:t>, 13.</a:t>
            </a:r>
            <a:endParaRPr b="0" i="0" sz="1400" u="none" cap="none" strike="noStrike">
              <a:solidFill>
                <a:srgbClr val="000000"/>
              </a:solidFill>
              <a:latin typeface="Arial"/>
              <a:ea typeface="Arial"/>
              <a:cs typeface="Arial"/>
              <a:sym typeface="Arial"/>
            </a:endParaRPr>
          </a:p>
        </p:txBody>
      </p:sp>
      <p:pic>
        <p:nvPicPr>
          <p:cNvPr id="271" name="Google Shape;271;p22"/>
          <p:cNvPicPr preferRelativeResize="0"/>
          <p:nvPr/>
        </p:nvPicPr>
        <p:blipFill rotWithShape="1">
          <a:blip r:embed="rId3">
            <a:alphaModFix/>
          </a:blip>
          <a:srcRect b="0" l="0" r="0" t="0"/>
          <a:stretch/>
        </p:blipFill>
        <p:spPr>
          <a:xfrm>
            <a:off x="838200" y="1397679"/>
            <a:ext cx="9809480" cy="2349775"/>
          </a:xfrm>
          <a:prstGeom prst="rect">
            <a:avLst/>
          </a:prstGeom>
          <a:noFill/>
          <a:ln>
            <a:noFill/>
          </a:ln>
        </p:spPr>
      </p:pic>
      <p:sp>
        <p:nvSpPr>
          <p:cNvPr id="272" name="Google Shape;272;p22"/>
          <p:cNvSpPr/>
          <p:nvPr/>
        </p:nvSpPr>
        <p:spPr>
          <a:xfrm>
            <a:off x="6614160" y="1309019"/>
            <a:ext cx="2214880" cy="2103120"/>
          </a:xfrm>
          <a:prstGeom prst="rect">
            <a:avLst/>
          </a:prstGeom>
          <a:solidFill>
            <a:srgbClr val="4472C4">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How can AI discriminate?</a:t>
            </a:r>
            <a:endParaRPr/>
          </a:p>
        </p:txBody>
      </p:sp>
      <p:sp>
        <p:nvSpPr>
          <p:cNvPr id="278" name="Google Shape;278;p23"/>
          <p:cNvSpPr txBox="1"/>
          <p:nvPr>
            <p:ph idx="1" type="body"/>
          </p:nvPr>
        </p:nvSpPr>
        <p:spPr>
          <a:xfrm>
            <a:off x="838200" y="3718773"/>
            <a:ext cx="10515600" cy="2671867"/>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800"/>
              <a:buNone/>
            </a:pPr>
            <a:r>
              <a:rPr b="1" i="0" lang="en-US" sz="2000">
                <a:solidFill>
                  <a:srgbClr val="222222"/>
                </a:solidFill>
                <a:latin typeface="Arial"/>
                <a:ea typeface="Arial"/>
                <a:cs typeface="Arial"/>
                <a:sym typeface="Arial"/>
              </a:rPr>
              <a:t>Evaluating Models, Results</a:t>
            </a:r>
            <a:endParaRPr/>
          </a:p>
          <a:p>
            <a:pPr indent="-342900" lvl="0" marL="457200" rtl="0" algn="l">
              <a:lnSpc>
                <a:spcPct val="90000"/>
              </a:lnSpc>
              <a:spcBef>
                <a:spcPts val="1000"/>
              </a:spcBef>
              <a:spcAft>
                <a:spcPts val="0"/>
              </a:spcAft>
              <a:buSzPts val="1800"/>
              <a:buChar char="•"/>
            </a:pPr>
            <a:r>
              <a:rPr b="1" lang="en-US" sz="2000">
                <a:solidFill>
                  <a:srgbClr val="222222"/>
                </a:solidFill>
                <a:latin typeface="Arial"/>
                <a:ea typeface="Arial"/>
                <a:cs typeface="Arial"/>
                <a:sym typeface="Arial"/>
              </a:rPr>
              <a:t>Metrics: </a:t>
            </a:r>
            <a:r>
              <a:rPr b="0" lang="en-US" sz="2000">
                <a:solidFill>
                  <a:srgbClr val="222222"/>
                </a:solidFill>
                <a:latin typeface="Arial"/>
                <a:ea typeface="Arial"/>
                <a:cs typeface="Arial"/>
                <a:sym typeface="Arial"/>
              </a:rPr>
              <a:t>The choice of metrics shapes a research study take-aways. </a:t>
            </a:r>
            <a:endParaRPr/>
          </a:p>
          <a:p>
            <a:pPr indent="-342900" lvl="0" marL="457200" rtl="0" algn="l">
              <a:lnSpc>
                <a:spcPct val="90000"/>
              </a:lnSpc>
              <a:spcBef>
                <a:spcPts val="1000"/>
              </a:spcBef>
              <a:spcAft>
                <a:spcPts val="0"/>
              </a:spcAft>
              <a:buSzPts val="1800"/>
              <a:buChar char="•"/>
            </a:pPr>
            <a:r>
              <a:rPr b="1" i="0" lang="en-US" sz="2000">
                <a:solidFill>
                  <a:srgbClr val="222222"/>
                </a:solidFill>
                <a:latin typeface="Arial"/>
                <a:ea typeface="Arial"/>
                <a:cs typeface="Arial"/>
                <a:sym typeface="Arial"/>
              </a:rPr>
              <a:t>Fairness</a:t>
            </a:r>
            <a:r>
              <a:rPr b="0" i="0" lang="en-US" sz="2000">
                <a:solidFill>
                  <a:srgbClr val="222222"/>
                </a:solidFill>
                <a:latin typeface="Arial"/>
                <a:ea typeface="Arial"/>
                <a:cs typeface="Arial"/>
                <a:sym typeface="Arial"/>
              </a:rPr>
              <a:t>: </a:t>
            </a:r>
            <a:r>
              <a:rPr b="0" lang="en-US" sz="2000">
                <a:solidFill>
                  <a:srgbClr val="222222"/>
                </a:solidFill>
                <a:latin typeface="Arial"/>
                <a:ea typeface="Arial"/>
                <a:cs typeface="Arial"/>
                <a:sym typeface="Arial"/>
              </a:rPr>
              <a:t>Assessing fairness is challenging and many measures cannot be simultaneously satisfied.</a:t>
            </a:r>
            <a:endParaRPr/>
          </a:p>
          <a:p>
            <a:pPr indent="-342900" lvl="0" marL="457200" rtl="0" algn="l">
              <a:lnSpc>
                <a:spcPct val="90000"/>
              </a:lnSpc>
              <a:spcBef>
                <a:spcPts val="1000"/>
              </a:spcBef>
              <a:spcAft>
                <a:spcPts val="0"/>
              </a:spcAft>
              <a:buSzPts val="1800"/>
              <a:buChar char="•"/>
            </a:pPr>
            <a:r>
              <a:rPr b="1" lang="en-US" sz="2000">
                <a:solidFill>
                  <a:srgbClr val="222222"/>
                </a:solidFill>
                <a:latin typeface="Arial"/>
                <a:ea typeface="Arial"/>
                <a:cs typeface="Arial"/>
                <a:sym typeface="Arial"/>
              </a:rPr>
              <a:t>Researcher bias</a:t>
            </a:r>
            <a:r>
              <a:rPr b="0" lang="en-US" sz="2000">
                <a:solidFill>
                  <a:srgbClr val="222222"/>
                </a:solidFill>
                <a:latin typeface="Arial"/>
                <a:ea typeface="Arial"/>
                <a:cs typeface="Arial"/>
                <a:sym typeface="Arial"/>
              </a:rPr>
              <a:t>: </a:t>
            </a:r>
            <a:r>
              <a:rPr b="0" i="0" lang="en-US" sz="2000">
                <a:solidFill>
                  <a:srgbClr val="222222"/>
                </a:solidFill>
                <a:latin typeface="Arial"/>
                <a:ea typeface="Arial"/>
                <a:cs typeface="Arial"/>
                <a:sym typeface="Arial"/>
              </a:rPr>
              <a:t>results can be overlooked due to the personal blind spots of those working with data </a:t>
            </a:r>
            <a:endParaRPr sz="2000">
              <a:solidFill>
                <a:srgbClr val="222222"/>
              </a:solidFill>
              <a:latin typeface="Arial"/>
              <a:ea typeface="Arial"/>
              <a:cs typeface="Arial"/>
              <a:sym typeface="Arial"/>
            </a:endParaRPr>
          </a:p>
        </p:txBody>
      </p:sp>
      <p:sp>
        <p:nvSpPr>
          <p:cNvPr id="279" name="Google Shape;279;p23"/>
          <p:cNvSpPr txBox="1"/>
          <p:nvPr/>
        </p:nvSpPr>
        <p:spPr>
          <a:xfrm>
            <a:off x="406400" y="6309609"/>
            <a:ext cx="99771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22222"/>
                </a:solidFill>
                <a:latin typeface="Arial"/>
                <a:ea typeface="Arial"/>
                <a:cs typeface="Arial"/>
                <a:sym typeface="Arial"/>
              </a:rPr>
              <a:t>Olteanu, A., Castillo, C., Diaz, F., &amp; Kıcıman, E. (2019). Social data: Biases, methodological pitfalls, and ethical boundaries. </a:t>
            </a:r>
            <a:r>
              <a:rPr b="0" i="1" lang="en-US" sz="1400" u="none" cap="none" strike="noStrike">
                <a:solidFill>
                  <a:srgbClr val="222222"/>
                </a:solidFill>
                <a:latin typeface="Arial"/>
                <a:ea typeface="Arial"/>
                <a:cs typeface="Arial"/>
                <a:sym typeface="Arial"/>
              </a:rPr>
              <a:t>Frontiers in Big Data</a:t>
            </a:r>
            <a:r>
              <a:rPr b="0" i="0" lang="en-US" sz="1400" u="none" cap="none" strike="noStrike">
                <a:solidFill>
                  <a:srgbClr val="222222"/>
                </a:solidFill>
                <a:latin typeface="Arial"/>
                <a:ea typeface="Arial"/>
                <a:cs typeface="Arial"/>
                <a:sym typeface="Arial"/>
              </a:rPr>
              <a:t>, </a:t>
            </a:r>
            <a:r>
              <a:rPr b="0" i="1" lang="en-US" sz="1400" u="none" cap="none" strike="noStrike">
                <a:solidFill>
                  <a:srgbClr val="222222"/>
                </a:solidFill>
                <a:latin typeface="Arial"/>
                <a:ea typeface="Arial"/>
                <a:cs typeface="Arial"/>
                <a:sym typeface="Arial"/>
              </a:rPr>
              <a:t>2</a:t>
            </a:r>
            <a:r>
              <a:rPr b="0" i="0" lang="en-US" sz="1400" u="none" cap="none" strike="noStrike">
                <a:solidFill>
                  <a:srgbClr val="222222"/>
                </a:solidFill>
                <a:latin typeface="Arial"/>
                <a:ea typeface="Arial"/>
                <a:cs typeface="Arial"/>
                <a:sym typeface="Arial"/>
              </a:rPr>
              <a:t>, 13.</a:t>
            </a:r>
            <a:endParaRPr b="0" i="0" sz="1400" u="none" cap="none" strike="noStrike">
              <a:solidFill>
                <a:srgbClr val="000000"/>
              </a:solidFill>
              <a:latin typeface="Arial"/>
              <a:ea typeface="Arial"/>
              <a:cs typeface="Arial"/>
              <a:sym typeface="Arial"/>
            </a:endParaRPr>
          </a:p>
        </p:txBody>
      </p:sp>
      <p:pic>
        <p:nvPicPr>
          <p:cNvPr id="280" name="Google Shape;280;p23"/>
          <p:cNvPicPr preferRelativeResize="0"/>
          <p:nvPr/>
        </p:nvPicPr>
        <p:blipFill rotWithShape="1">
          <a:blip r:embed="rId3">
            <a:alphaModFix/>
          </a:blip>
          <a:srcRect b="0" l="0" r="0" t="0"/>
          <a:stretch/>
        </p:blipFill>
        <p:spPr>
          <a:xfrm>
            <a:off x="838200" y="1397679"/>
            <a:ext cx="9809480" cy="2349775"/>
          </a:xfrm>
          <a:prstGeom prst="rect">
            <a:avLst/>
          </a:prstGeom>
          <a:noFill/>
          <a:ln>
            <a:noFill/>
          </a:ln>
        </p:spPr>
      </p:pic>
      <p:sp>
        <p:nvSpPr>
          <p:cNvPr id="281" name="Google Shape;281;p23"/>
          <p:cNvSpPr/>
          <p:nvPr/>
        </p:nvSpPr>
        <p:spPr>
          <a:xfrm>
            <a:off x="8971280" y="1309019"/>
            <a:ext cx="1737360" cy="2103120"/>
          </a:xfrm>
          <a:prstGeom prst="rect">
            <a:avLst/>
          </a:prstGeom>
          <a:solidFill>
            <a:srgbClr val="4472C4">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en-US"/>
              <a:t>Case study: COMPAS</a:t>
            </a:r>
            <a:endParaRPr/>
          </a:p>
        </p:txBody>
      </p:sp>
      <p:sp>
        <p:nvSpPr>
          <p:cNvPr id="287" name="Google Shape;287;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888888"/>
              </a:buClr>
              <a:buSzPts val="24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5"/>
          <p:cNvSpPr/>
          <p:nvPr/>
        </p:nvSpPr>
        <p:spPr>
          <a:xfrm>
            <a:off x="336884" y="311449"/>
            <a:ext cx="4332307" cy="6179552"/>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p25"/>
          <p:cNvSpPr txBox="1"/>
          <p:nvPr>
            <p:ph type="title"/>
          </p:nvPr>
        </p:nvSpPr>
        <p:spPr>
          <a:xfrm>
            <a:off x="533400" y="914400"/>
            <a:ext cx="4053900" cy="5043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400"/>
              <a:buFont typeface="Calibri"/>
              <a:buNone/>
            </a:pPr>
            <a:r>
              <a:rPr lang="en-US">
                <a:solidFill>
                  <a:srgbClr val="FFFFFF"/>
                </a:solidFill>
                <a:latin typeface="Calibri"/>
                <a:ea typeface="Calibri"/>
                <a:cs typeface="Calibri"/>
                <a:sym typeface="Calibri"/>
              </a:rPr>
              <a:t>Bias in automated criminal risk assessment</a:t>
            </a:r>
            <a:br>
              <a:rPr lang="en-US">
                <a:solidFill>
                  <a:srgbClr val="FFFFFF"/>
                </a:solidFill>
                <a:latin typeface="Calibri"/>
                <a:ea typeface="Calibri"/>
                <a:cs typeface="Calibri"/>
                <a:sym typeface="Calibri"/>
              </a:rPr>
            </a:br>
            <a:br>
              <a:rPr lang="en-US">
                <a:solidFill>
                  <a:srgbClr val="FFFFFF"/>
                </a:solidFill>
                <a:latin typeface="Calibri"/>
                <a:ea typeface="Calibri"/>
                <a:cs typeface="Calibri"/>
                <a:sym typeface="Calibri"/>
              </a:rPr>
            </a:br>
            <a:r>
              <a:rPr lang="en-US" sz="2400">
                <a:solidFill>
                  <a:srgbClr val="FFFFFF"/>
                </a:solidFill>
                <a:latin typeface="Calibri"/>
                <a:ea typeface="Calibri"/>
                <a:cs typeface="Calibri"/>
                <a:sym typeface="Calibri"/>
              </a:rPr>
              <a:t>COMPAS tool </a:t>
            </a:r>
            <a:r>
              <a:rPr lang="en-US" sz="2400">
                <a:solidFill>
                  <a:srgbClr val="FFFFFF"/>
                </a:solidFill>
              </a:rPr>
              <a:t>s</a:t>
            </a:r>
            <a:r>
              <a:rPr lang="en-US" sz="2400">
                <a:solidFill>
                  <a:srgbClr val="FFFFFF"/>
                </a:solidFill>
                <a:latin typeface="Calibri"/>
                <a:ea typeface="Calibri"/>
                <a:cs typeface="Calibri"/>
                <a:sym typeface="Calibri"/>
              </a:rPr>
              <a:t>ystematically </a:t>
            </a:r>
            <a:r>
              <a:rPr lang="en-US" sz="2400">
                <a:solidFill>
                  <a:srgbClr val="FFFFFF"/>
                </a:solidFill>
              </a:rPr>
              <a:t>gives </a:t>
            </a:r>
            <a:r>
              <a:rPr lang="en-US" sz="2400">
                <a:solidFill>
                  <a:srgbClr val="FFFFFF"/>
                </a:solidFill>
                <a:latin typeface="Calibri"/>
                <a:ea typeface="Calibri"/>
                <a:cs typeface="Calibri"/>
                <a:sym typeface="Calibri"/>
              </a:rPr>
              <a:t>black defendants higher risk scores for future recidivism</a:t>
            </a:r>
            <a:endParaRPr>
              <a:solidFill>
                <a:srgbClr val="FFFFFF"/>
              </a:solidFill>
              <a:latin typeface="Calibri"/>
              <a:ea typeface="Calibri"/>
              <a:cs typeface="Calibri"/>
              <a:sym typeface="Calibri"/>
            </a:endParaRPr>
          </a:p>
        </p:txBody>
      </p:sp>
      <p:sp>
        <p:nvSpPr>
          <p:cNvPr id="294" name="Google Shape;294;p25"/>
          <p:cNvSpPr/>
          <p:nvPr/>
        </p:nvSpPr>
        <p:spPr>
          <a:xfrm>
            <a:off x="5056680" y="5957834"/>
            <a:ext cx="662065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https://www.propublica.org/article/machine-bias-risk-assessments-in-criminal-sentencing</a:t>
            </a:r>
            <a:endParaRPr b="0" i="0" sz="1800" u="none" cap="none" strike="noStrike">
              <a:solidFill>
                <a:schemeClr val="dk1"/>
              </a:solidFill>
              <a:latin typeface="Calibri"/>
              <a:ea typeface="Calibri"/>
              <a:cs typeface="Calibri"/>
              <a:sym typeface="Calibri"/>
            </a:endParaRPr>
          </a:p>
        </p:txBody>
      </p:sp>
      <p:pic>
        <p:nvPicPr>
          <p:cNvPr id="295" name="Google Shape;295;p25"/>
          <p:cNvPicPr preferRelativeResize="0"/>
          <p:nvPr/>
        </p:nvPicPr>
        <p:blipFill rotWithShape="1">
          <a:blip r:embed="rId4">
            <a:alphaModFix/>
          </a:blip>
          <a:srcRect b="0" l="0" r="0" t="0"/>
          <a:stretch/>
        </p:blipFill>
        <p:spPr>
          <a:xfrm>
            <a:off x="5202591" y="304800"/>
            <a:ext cx="6038850" cy="5562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Automated risk assessment</a:t>
            </a:r>
            <a:endParaRPr/>
          </a:p>
        </p:txBody>
      </p:sp>
      <p:sp>
        <p:nvSpPr>
          <p:cNvPr id="301" name="Google Shape;301;p2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Increasingly common in the judicial system in the US</a:t>
            </a:r>
            <a:endParaRPr/>
          </a:p>
          <a:p>
            <a:pPr indent="-342900" lvl="0" marL="457200" rtl="0" algn="l">
              <a:lnSpc>
                <a:spcPct val="90000"/>
              </a:lnSpc>
              <a:spcBef>
                <a:spcPts val="1000"/>
              </a:spcBef>
              <a:spcAft>
                <a:spcPts val="0"/>
              </a:spcAft>
              <a:buClr>
                <a:schemeClr val="dk1"/>
              </a:buClr>
              <a:buSzPts val="1800"/>
              <a:buChar char="•"/>
            </a:pPr>
            <a:r>
              <a:rPr lang="en-US"/>
              <a:t>Algorithm computes a score predicting the likelihood a defendant will commit a crime in the future (will recidivate).</a:t>
            </a:r>
            <a:endParaRPr/>
          </a:p>
          <a:p>
            <a:pPr indent="0" lvl="0" marL="0" rtl="0" algn="l">
              <a:lnSpc>
                <a:spcPct val="90000"/>
              </a:lnSpc>
              <a:spcBef>
                <a:spcPts val="1000"/>
              </a:spcBef>
              <a:spcAft>
                <a:spcPts val="0"/>
              </a:spcAft>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sp>
        <p:nvSpPr>
          <p:cNvPr id="302" name="Google Shape;302;p26"/>
          <p:cNvSpPr/>
          <p:nvPr/>
        </p:nvSpPr>
        <p:spPr>
          <a:xfrm>
            <a:off x="728283" y="3924634"/>
            <a:ext cx="1861168" cy="712099"/>
          </a:xfrm>
          <a:prstGeom prst="ellipse">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Individual</a:t>
            </a:r>
            <a:endParaRPr b="0" i="0" sz="1400" u="none" cap="none" strike="noStrike">
              <a:solidFill>
                <a:srgbClr val="000000"/>
              </a:solidFill>
              <a:latin typeface="Arial"/>
              <a:ea typeface="Arial"/>
              <a:cs typeface="Arial"/>
              <a:sym typeface="Arial"/>
            </a:endParaRPr>
          </a:p>
        </p:txBody>
      </p:sp>
      <p:sp>
        <p:nvSpPr>
          <p:cNvPr id="303" name="Google Shape;303;p26"/>
          <p:cNvSpPr/>
          <p:nvPr/>
        </p:nvSpPr>
        <p:spPr>
          <a:xfrm>
            <a:off x="3107342" y="3890244"/>
            <a:ext cx="1294725" cy="786949"/>
          </a:xfrm>
          <a:prstGeom prst="roundRect">
            <a:avLst>
              <a:gd fmla="val 16667" name="adj"/>
            </a:avLst>
          </a:prstGeom>
          <a:solidFill>
            <a:schemeClr val="l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Features</a:t>
            </a:r>
            <a:endParaRPr b="0" i="0" sz="1400" u="none" cap="none" strike="noStrike">
              <a:solidFill>
                <a:schemeClr val="dk1"/>
              </a:solidFill>
              <a:latin typeface="Arial"/>
              <a:ea typeface="Arial"/>
              <a:cs typeface="Arial"/>
              <a:sym typeface="Arial"/>
            </a:endParaRPr>
          </a:p>
        </p:txBody>
      </p:sp>
      <p:sp>
        <p:nvSpPr>
          <p:cNvPr id="304" name="Google Shape;304;p26"/>
          <p:cNvSpPr/>
          <p:nvPr/>
        </p:nvSpPr>
        <p:spPr>
          <a:xfrm>
            <a:off x="5170810" y="3679850"/>
            <a:ext cx="1728998" cy="1207736"/>
          </a:xfrm>
          <a:prstGeom prst="plaque">
            <a:avLst>
              <a:gd fmla="val 16667" name="adj"/>
            </a:avLst>
          </a:prstGeom>
          <a:solidFill>
            <a:schemeClr val="l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Algorithm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(COMPAS)</a:t>
            </a:r>
            <a:endParaRPr b="0" i="0" sz="1400" u="none" cap="none" strike="noStrike">
              <a:solidFill>
                <a:srgbClr val="000000"/>
              </a:solidFill>
              <a:latin typeface="Arial"/>
              <a:ea typeface="Arial"/>
              <a:cs typeface="Arial"/>
              <a:sym typeface="Arial"/>
            </a:endParaRPr>
          </a:p>
        </p:txBody>
      </p:sp>
      <p:sp>
        <p:nvSpPr>
          <p:cNvPr id="305" name="Google Shape;305;p26"/>
          <p:cNvSpPr/>
          <p:nvPr/>
        </p:nvSpPr>
        <p:spPr>
          <a:xfrm>
            <a:off x="7379938" y="3890244"/>
            <a:ext cx="2290046" cy="786949"/>
          </a:xfrm>
          <a:prstGeom prst="cloud">
            <a:avLst/>
          </a:prstGeom>
          <a:solidFill>
            <a:schemeClr val="l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Prediction</a:t>
            </a:r>
            <a:endParaRPr b="0" i="0" sz="1400" u="none" cap="none" strike="noStrike">
              <a:solidFill>
                <a:srgbClr val="000000"/>
              </a:solidFill>
              <a:latin typeface="Arial"/>
              <a:ea typeface="Arial"/>
              <a:cs typeface="Arial"/>
              <a:sym typeface="Arial"/>
            </a:endParaRPr>
          </a:p>
        </p:txBody>
      </p:sp>
      <p:cxnSp>
        <p:nvCxnSpPr>
          <p:cNvPr id="306" name="Google Shape;306;p26"/>
          <p:cNvCxnSpPr>
            <a:stCxn id="302" idx="6"/>
            <a:endCxn id="303" idx="1"/>
          </p:cNvCxnSpPr>
          <p:nvPr/>
        </p:nvCxnSpPr>
        <p:spPr>
          <a:xfrm>
            <a:off x="2589451" y="4280684"/>
            <a:ext cx="517800" cy="3000"/>
          </a:xfrm>
          <a:prstGeom prst="straightConnector1">
            <a:avLst/>
          </a:prstGeom>
          <a:noFill/>
          <a:ln cap="flat" cmpd="sng" w="38100">
            <a:solidFill>
              <a:srgbClr val="3E6EC2"/>
            </a:solidFill>
            <a:prstDash val="solid"/>
            <a:round/>
            <a:headEnd len="sm" w="sm" type="none"/>
            <a:tailEnd len="med" w="med" type="triangle"/>
          </a:ln>
        </p:spPr>
      </p:cxnSp>
      <p:cxnSp>
        <p:nvCxnSpPr>
          <p:cNvPr id="307" name="Google Shape;307;p26"/>
          <p:cNvCxnSpPr>
            <a:stCxn id="303" idx="3"/>
            <a:endCxn id="304" idx="1"/>
          </p:cNvCxnSpPr>
          <p:nvPr/>
        </p:nvCxnSpPr>
        <p:spPr>
          <a:xfrm>
            <a:off x="4402067" y="4283719"/>
            <a:ext cx="768600" cy="0"/>
          </a:xfrm>
          <a:prstGeom prst="straightConnector1">
            <a:avLst/>
          </a:prstGeom>
          <a:noFill/>
          <a:ln cap="flat" cmpd="sng" w="38100">
            <a:solidFill>
              <a:srgbClr val="3E6EC2"/>
            </a:solidFill>
            <a:prstDash val="solid"/>
            <a:round/>
            <a:headEnd len="sm" w="sm" type="none"/>
            <a:tailEnd len="med" w="med" type="triangle"/>
          </a:ln>
        </p:spPr>
      </p:cxnSp>
      <p:cxnSp>
        <p:nvCxnSpPr>
          <p:cNvPr id="308" name="Google Shape;308;p26"/>
          <p:cNvCxnSpPr>
            <a:stCxn id="304" idx="3"/>
            <a:endCxn id="305" idx="2"/>
          </p:cNvCxnSpPr>
          <p:nvPr/>
        </p:nvCxnSpPr>
        <p:spPr>
          <a:xfrm>
            <a:off x="6899808" y="4283718"/>
            <a:ext cx="487200" cy="0"/>
          </a:xfrm>
          <a:prstGeom prst="straightConnector1">
            <a:avLst/>
          </a:prstGeom>
          <a:noFill/>
          <a:ln cap="flat" cmpd="sng" w="38100">
            <a:solidFill>
              <a:srgbClr val="3E6EC2"/>
            </a:solidFill>
            <a:prstDash val="solid"/>
            <a:round/>
            <a:headEnd len="sm" w="sm" type="none"/>
            <a:tailEnd len="med" w="med" type="triangle"/>
          </a:ln>
        </p:spPr>
      </p:cxnSp>
      <p:cxnSp>
        <p:nvCxnSpPr>
          <p:cNvPr id="309" name="Google Shape;309;p26"/>
          <p:cNvCxnSpPr>
            <a:stCxn id="305" idx="3"/>
          </p:cNvCxnSpPr>
          <p:nvPr/>
        </p:nvCxnSpPr>
        <p:spPr>
          <a:xfrm flipH="1" rot="10800000">
            <a:off x="8524961" y="3429139"/>
            <a:ext cx="729600" cy="506100"/>
          </a:xfrm>
          <a:prstGeom prst="straightConnector1">
            <a:avLst/>
          </a:prstGeom>
          <a:noFill/>
          <a:ln cap="flat" cmpd="sng" w="38100">
            <a:solidFill>
              <a:srgbClr val="3E6EC2"/>
            </a:solidFill>
            <a:prstDash val="solid"/>
            <a:round/>
            <a:headEnd len="sm" w="sm" type="none"/>
            <a:tailEnd len="med" w="med" type="triangle"/>
          </a:ln>
        </p:spPr>
      </p:cxnSp>
      <p:cxnSp>
        <p:nvCxnSpPr>
          <p:cNvPr id="310" name="Google Shape;310;p26"/>
          <p:cNvCxnSpPr>
            <a:stCxn id="305" idx="1"/>
          </p:cNvCxnSpPr>
          <p:nvPr/>
        </p:nvCxnSpPr>
        <p:spPr>
          <a:xfrm>
            <a:off x="8524961" y="4676355"/>
            <a:ext cx="729600" cy="453900"/>
          </a:xfrm>
          <a:prstGeom prst="straightConnector1">
            <a:avLst/>
          </a:prstGeom>
          <a:noFill/>
          <a:ln cap="flat" cmpd="sng" w="38100">
            <a:solidFill>
              <a:srgbClr val="3E6EC2"/>
            </a:solidFill>
            <a:prstDash val="solid"/>
            <a:round/>
            <a:headEnd len="sm" w="sm" type="none"/>
            <a:tailEnd len="med" w="med" type="triangle"/>
          </a:ln>
        </p:spPr>
      </p:cxnSp>
      <p:sp>
        <p:nvSpPr>
          <p:cNvPr id="311" name="Google Shape;311;p26"/>
          <p:cNvSpPr txBox="1"/>
          <p:nvPr/>
        </p:nvSpPr>
        <p:spPr>
          <a:xfrm>
            <a:off x="9254591" y="2951081"/>
            <a:ext cx="26487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00000"/>
                </a:solidFill>
                <a:latin typeface="Arial"/>
                <a:ea typeface="Arial"/>
                <a:cs typeface="Arial"/>
                <a:sym typeface="Arial"/>
              </a:rPr>
              <a:t>High probability to commit another crime</a:t>
            </a:r>
            <a:endParaRPr b="0" i="0" sz="1400" u="none" cap="none" strike="noStrike">
              <a:solidFill>
                <a:srgbClr val="000000"/>
              </a:solidFill>
              <a:latin typeface="Arial"/>
              <a:ea typeface="Arial"/>
              <a:cs typeface="Arial"/>
              <a:sym typeface="Arial"/>
            </a:endParaRPr>
          </a:p>
        </p:txBody>
      </p:sp>
      <p:sp>
        <p:nvSpPr>
          <p:cNvPr id="312" name="Google Shape;312;p26"/>
          <p:cNvSpPr txBox="1"/>
          <p:nvPr/>
        </p:nvSpPr>
        <p:spPr>
          <a:xfrm>
            <a:off x="9254591" y="4932594"/>
            <a:ext cx="264879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B050"/>
                </a:solidFill>
                <a:latin typeface="Arial"/>
                <a:ea typeface="Arial"/>
                <a:cs typeface="Arial"/>
                <a:sym typeface="Arial"/>
              </a:rPr>
              <a:t>Low probability to commit another crime</a:t>
            </a:r>
            <a:endParaRPr b="0" i="0" sz="1400" u="none" cap="none" strike="noStrike">
              <a:solidFill>
                <a:srgbClr val="000000"/>
              </a:solidFill>
              <a:latin typeface="Arial"/>
              <a:ea typeface="Arial"/>
              <a:cs typeface="Arial"/>
              <a:sym typeface="Arial"/>
            </a:endParaRPr>
          </a:p>
        </p:txBody>
      </p:sp>
      <p:pic>
        <p:nvPicPr>
          <p:cNvPr descr="Jail" id="313" name="Google Shape;313;p26"/>
          <p:cNvPicPr preferRelativeResize="0"/>
          <p:nvPr/>
        </p:nvPicPr>
        <p:blipFill rotWithShape="1">
          <a:blip r:embed="rId3">
            <a:alphaModFix/>
          </a:blip>
          <a:srcRect b="0" l="0" r="0" t="0"/>
          <a:stretch/>
        </p:blipFill>
        <p:spPr>
          <a:xfrm>
            <a:off x="10832557" y="2234171"/>
            <a:ext cx="914400" cy="914400"/>
          </a:xfrm>
          <a:prstGeom prst="rect">
            <a:avLst/>
          </a:prstGeom>
          <a:noFill/>
          <a:ln>
            <a:noFill/>
          </a:ln>
        </p:spPr>
      </p:pic>
      <p:pic>
        <p:nvPicPr>
          <p:cNvPr descr="A sign on a pole&#10;&#10;Description automatically generated" id="314" name="Google Shape;314;p26"/>
          <p:cNvPicPr preferRelativeResize="0"/>
          <p:nvPr/>
        </p:nvPicPr>
        <p:blipFill rotWithShape="1">
          <a:blip r:embed="rId4">
            <a:alphaModFix/>
          </a:blip>
          <a:srcRect b="0" l="0" r="0" t="0"/>
          <a:stretch/>
        </p:blipFill>
        <p:spPr>
          <a:xfrm>
            <a:off x="10898032" y="5429945"/>
            <a:ext cx="1049686" cy="6962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AI’s Broad Impact</a:t>
            </a:r>
            <a:endParaRPr/>
          </a:p>
        </p:txBody>
      </p:sp>
      <p:sp>
        <p:nvSpPr>
          <p:cNvPr id="114" name="Google Shape;114;p3"/>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id="115" name="Google Shape;115;p3"/>
          <p:cNvPicPr preferRelativeResize="0"/>
          <p:nvPr/>
        </p:nvPicPr>
        <p:blipFill rotWithShape="1">
          <a:blip r:embed="rId3">
            <a:alphaModFix/>
          </a:blip>
          <a:srcRect b="0" l="0" r="0" t="0"/>
          <a:stretch/>
        </p:blipFill>
        <p:spPr>
          <a:xfrm>
            <a:off x="6291806" y="1379498"/>
            <a:ext cx="5390934" cy="4983480"/>
          </a:xfrm>
          <a:prstGeom prst="rect">
            <a:avLst/>
          </a:prstGeom>
          <a:noFill/>
          <a:ln>
            <a:noFill/>
          </a:ln>
        </p:spPr>
      </p:pic>
      <p:pic>
        <p:nvPicPr>
          <p:cNvPr id="116" name="Google Shape;116;p3"/>
          <p:cNvPicPr preferRelativeResize="0"/>
          <p:nvPr/>
        </p:nvPicPr>
        <p:blipFill rotWithShape="1">
          <a:blip r:embed="rId4">
            <a:alphaModFix/>
          </a:blip>
          <a:srcRect b="0" l="0" r="0" t="0"/>
          <a:stretch/>
        </p:blipFill>
        <p:spPr>
          <a:xfrm>
            <a:off x="522575" y="1385199"/>
            <a:ext cx="5381625" cy="4972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Benefits and harms of risk scores</a:t>
            </a:r>
            <a:endParaRPr/>
          </a:p>
        </p:txBody>
      </p:sp>
      <p:sp>
        <p:nvSpPr>
          <p:cNvPr id="320" name="Google Shape;320;p27"/>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 Increase efficiency and reduce prejudice</a:t>
            </a:r>
            <a:endParaRPr/>
          </a:p>
          <a:p>
            <a:pPr indent="-342900" lvl="1" marL="914400" rtl="0" algn="l">
              <a:lnSpc>
                <a:spcPct val="90000"/>
              </a:lnSpc>
              <a:spcBef>
                <a:spcPts val="500"/>
              </a:spcBef>
              <a:spcAft>
                <a:spcPts val="0"/>
              </a:spcAft>
              <a:buSzPts val="1800"/>
              <a:buChar char="•"/>
            </a:pPr>
            <a:r>
              <a:rPr lang="en-US"/>
              <a:t>Used by judges to inform decisions about bail, sentencing, parole, conditions for release, etc.</a:t>
            </a:r>
            <a:endParaRPr/>
          </a:p>
          <a:p>
            <a:pPr indent="-342900" lvl="1" marL="914400" rtl="0" algn="l">
              <a:lnSpc>
                <a:spcPct val="90000"/>
              </a:lnSpc>
              <a:spcBef>
                <a:spcPts val="500"/>
              </a:spcBef>
              <a:spcAft>
                <a:spcPts val="0"/>
              </a:spcAft>
              <a:buSzPts val="1800"/>
              <a:buChar char="•"/>
            </a:pPr>
            <a:r>
              <a:rPr lang="en-US"/>
              <a:t>Hoped to mitigate existing sources of bias in human judgments</a:t>
            </a:r>
            <a:endParaRPr/>
          </a:p>
          <a:p>
            <a:pPr indent="-342900" lvl="0" marL="457200" rtl="0" algn="l">
              <a:lnSpc>
                <a:spcPct val="90000"/>
              </a:lnSpc>
              <a:spcBef>
                <a:spcPts val="1000"/>
              </a:spcBef>
              <a:spcAft>
                <a:spcPts val="0"/>
              </a:spcAft>
              <a:buClr>
                <a:schemeClr val="dk1"/>
              </a:buClr>
              <a:buSzPts val="1800"/>
              <a:buChar char="•"/>
            </a:pPr>
            <a:r>
              <a:rPr lang="en-US"/>
              <a:t>In 2014 US Attorney General Eric Holder warned risk scores may be injecting bias into the courts</a:t>
            </a:r>
            <a:endParaRPr/>
          </a:p>
          <a:p>
            <a:pPr indent="-342900" lvl="1" marL="914400" rtl="0" algn="l">
              <a:lnSpc>
                <a:spcPct val="90000"/>
              </a:lnSpc>
              <a:spcBef>
                <a:spcPts val="500"/>
              </a:spcBef>
              <a:spcAft>
                <a:spcPts val="0"/>
              </a:spcAft>
              <a:buSzPts val="1800"/>
              <a:buChar char="•"/>
            </a:pPr>
            <a:r>
              <a:rPr lang="en-US"/>
              <a:t> “Although these measures were crafted with the best of intentions, I am concerned that they inadvertently undermine our efforts to ensure individualized and equal justice. They may exacerbate unwarranted and unjust disparities that are already far too common in our criminal justice system and in our society.”</a:t>
            </a:r>
            <a:endParaRPr/>
          </a:p>
          <a:p>
            <a:pPr indent="-228600" lvl="0" marL="457200" rtl="0" algn="l">
              <a:lnSpc>
                <a:spcPct val="90000"/>
              </a:lnSpc>
              <a:spcBef>
                <a:spcPts val="1000"/>
              </a:spcBef>
              <a:spcAft>
                <a:spcPts val="0"/>
              </a:spcAft>
              <a:buClr>
                <a:schemeClr val="dk1"/>
              </a:buClr>
              <a:buSzPts val="1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8"/>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COMPAS </a:t>
            </a:r>
            <a:endParaRPr/>
          </a:p>
        </p:txBody>
      </p:sp>
      <p:sp>
        <p:nvSpPr>
          <p:cNvPr id="326" name="Google Shape;326;p28"/>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 Correctional Offender Management Profiling for Alternative Sanctions</a:t>
            </a:r>
            <a:endParaRPr/>
          </a:p>
          <a:p>
            <a:pPr indent="-342900" lvl="0" marL="457200" rtl="0" algn="l">
              <a:lnSpc>
                <a:spcPct val="90000"/>
              </a:lnSpc>
              <a:spcBef>
                <a:spcPts val="1000"/>
              </a:spcBef>
              <a:spcAft>
                <a:spcPts val="0"/>
              </a:spcAft>
              <a:buClr>
                <a:schemeClr val="dk1"/>
              </a:buClr>
              <a:buSzPts val="1800"/>
              <a:buChar char="•"/>
            </a:pPr>
            <a:r>
              <a:rPr lang="en-US"/>
              <a:t>Assigns defendants risk scores between 1 and 10 that indicate how likely they are to commit a violent crime based on more than 100 factors, including age, sex and criminal history. </a:t>
            </a:r>
            <a:endParaRPr/>
          </a:p>
          <a:p>
            <a:pPr indent="-342900" lvl="1" marL="914400" rtl="0" algn="l">
              <a:lnSpc>
                <a:spcPct val="90000"/>
              </a:lnSpc>
              <a:spcBef>
                <a:spcPts val="500"/>
              </a:spcBef>
              <a:spcAft>
                <a:spcPts val="0"/>
              </a:spcAft>
              <a:buSzPts val="1800"/>
              <a:buChar char="•"/>
            </a:pPr>
            <a:r>
              <a:rPr lang="en-US"/>
              <a:t>Defendants with scores of 7 reoffend at twice the rate as those with scores of 3.</a:t>
            </a:r>
            <a:endParaRPr/>
          </a:p>
          <a:p>
            <a:pPr indent="-342900" lvl="0" marL="457200" rtl="0" algn="l">
              <a:lnSpc>
                <a:spcPct val="90000"/>
              </a:lnSpc>
              <a:spcBef>
                <a:spcPts val="1000"/>
              </a:spcBef>
              <a:spcAft>
                <a:spcPts val="0"/>
              </a:spcAft>
              <a:buClr>
                <a:schemeClr val="dk1"/>
              </a:buClr>
              <a:buSzPts val="1800"/>
              <a:buChar char="•"/>
            </a:pPr>
            <a:r>
              <a:rPr lang="en-US"/>
              <a:t>Help judges make decisions about whether to release a defendant or hold them in jail while waiting for trial</a:t>
            </a:r>
            <a:endParaRPr/>
          </a:p>
          <a:p>
            <a:pPr indent="-228600" lvl="1" marL="914400" rtl="0" algn="l">
              <a:lnSpc>
                <a:spcPct val="90000"/>
              </a:lnSpc>
              <a:spcBef>
                <a:spcPts val="500"/>
              </a:spcBef>
              <a:spcAft>
                <a:spcPts val="0"/>
              </a:spcAft>
              <a:buSzPts val="1800"/>
              <a:buNone/>
            </a:pPr>
            <a:r>
              <a:t/>
            </a:r>
            <a:endParaRPr/>
          </a:p>
          <a:p>
            <a:pPr indent="-342900" lvl="0" marL="457200" rtl="0" algn="l">
              <a:lnSpc>
                <a:spcPct val="90000"/>
              </a:lnSpc>
              <a:spcBef>
                <a:spcPts val="1000"/>
              </a:spcBef>
              <a:spcAft>
                <a:spcPts val="0"/>
              </a:spcAft>
              <a:buClr>
                <a:schemeClr val="dk1"/>
              </a:buClr>
              <a:buSzPts val="1800"/>
              <a:buChar char="•"/>
            </a:pPr>
            <a:r>
              <a:rPr lang="en-US"/>
              <a:t>Deployed before it was rigorously tested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9"/>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ProPublica study</a:t>
            </a:r>
            <a:endParaRPr/>
          </a:p>
        </p:txBody>
      </p:sp>
      <p:sp>
        <p:nvSpPr>
          <p:cNvPr id="332" name="Google Shape;332;p29"/>
          <p:cNvSpPr txBox="1"/>
          <p:nvPr>
            <p:ph idx="1" type="body"/>
          </p:nvPr>
        </p:nvSpPr>
        <p:spPr>
          <a:xfrm>
            <a:off x="609601" y="1146052"/>
            <a:ext cx="10980929" cy="3328512"/>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sz="2400"/>
              <a:t>Data: 7000 people arrested in Broward County, FL (2013-2014)</a:t>
            </a:r>
            <a:endParaRPr/>
          </a:p>
          <a:p>
            <a:pPr indent="-342900" lvl="1" marL="914400" rtl="0" algn="l">
              <a:lnSpc>
                <a:spcPct val="90000"/>
              </a:lnSpc>
              <a:spcBef>
                <a:spcPts val="500"/>
              </a:spcBef>
              <a:spcAft>
                <a:spcPts val="0"/>
              </a:spcAft>
              <a:buSzPts val="1800"/>
              <a:buChar char="•"/>
            </a:pPr>
            <a:r>
              <a:rPr lang="en-US" sz="2000"/>
              <a:t>COMPAS algorithm predicts whether a defendant will commit a crime within next 2 years</a:t>
            </a:r>
            <a:endParaRPr/>
          </a:p>
          <a:p>
            <a:pPr indent="-228600" lvl="1" marL="914400" rtl="0" algn="l">
              <a:lnSpc>
                <a:spcPct val="90000"/>
              </a:lnSpc>
              <a:spcBef>
                <a:spcPts val="500"/>
              </a:spcBef>
              <a:spcAft>
                <a:spcPts val="0"/>
              </a:spcAft>
              <a:buSzPts val="1800"/>
              <a:buNone/>
            </a:pPr>
            <a:r>
              <a:t/>
            </a:r>
            <a:endParaRPr sz="2000"/>
          </a:p>
          <a:p>
            <a:pPr indent="-228600" lvl="1" marL="914400" rtl="0" algn="l">
              <a:lnSpc>
                <a:spcPct val="90000"/>
              </a:lnSpc>
              <a:spcBef>
                <a:spcPts val="500"/>
              </a:spcBef>
              <a:spcAft>
                <a:spcPts val="0"/>
              </a:spcAft>
              <a:buSzPts val="1800"/>
              <a:buNone/>
            </a:pPr>
            <a:r>
              <a:t/>
            </a:r>
            <a:endParaRPr sz="2000"/>
          </a:p>
          <a:p>
            <a:pPr indent="0" lvl="0" marL="0" rtl="0" algn="l">
              <a:lnSpc>
                <a:spcPct val="90000"/>
              </a:lnSpc>
              <a:spcBef>
                <a:spcPts val="1000"/>
              </a:spcBef>
              <a:spcAft>
                <a:spcPts val="0"/>
              </a:spcAft>
              <a:buSzPts val="1800"/>
              <a:buNone/>
            </a:pPr>
            <a:r>
              <a:t/>
            </a:r>
            <a:endParaRPr sz="2400"/>
          </a:p>
          <a:p>
            <a:pPr indent="-228600" lvl="0" marL="457200" rtl="0" algn="l">
              <a:lnSpc>
                <a:spcPct val="90000"/>
              </a:lnSpc>
              <a:spcBef>
                <a:spcPts val="1000"/>
              </a:spcBef>
              <a:spcAft>
                <a:spcPts val="0"/>
              </a:spcAft>
              <a:buClr>
                <a:schemeClr val="dk1"/>
              </a:buClr>
              <a:buSzPts val="1800"/>
              <a:buNone/>
            </a:pPr>
            <a:r>
              <a:t/>
            </a:r>
            <a:endParaRPr sz="2400"/>
          </a:p>
          <a:p>
            <a:pPr indent="-228600" lvl="0" marL="457200" rtl="0" algn="l">
              <a:lnSpc>
                <a:spcPct val="90000"/>
              </a:lnSpc>
              <a:spcBef>
                <a:spcPts val="1000"/>
              </a:spcBef>
              <a:spcAft>
                <a:spcPts val="0"/>
              </a:spcAft>
              <a:buClr>
                <a:schemeClr val="dk1"/>
              </a:buClr>
              <a:buSzPts val="1800"/>
              <a:buNone/>
            </a:pPr>
            <a:r>
              <a:t/>
            </a:r>
            <a:endParaRPr sz="2400"/>
          </a:p>
        </p:txBody>
      </p:sp>
      <p:graphicFrame>
        <p:nvGraphicFramePr>
          <p:cNvPr id="333" name="Google Shape;333;p29"/>
          <p:cNvGraphicFramePr/>
          <p:nvPr/>
        </p:nvGraphicFramePr>
        <p:xfrm>
          <a:off x="723750" y="4225207"/>
          <a:ext cx="3000000" cy="3000000"/>
        </p:xfrm>
        <a:graphic>
          <a:graphicData uri="http://schemas.openxmlformats.org/drawingml/2006/table">
            <a:tbl>
              <a:tblPr bandRow="1" firstRow="1">
                <a:noFill/>
                <a:tableStyleId>{799185D5-C4E4-4006-8250-E59AC16F3274}</a:tableStyleId>
              </a:tblPr>
              <a:tblGrid>
                <a:gridCol w="3396600"/>
                <a:gridCol w="2805425"/>
                <a:gridCol w="3498400"/>
              </a:tblGrid>
              <a:tr h="370850">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Did commit a crime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Did not commit a crime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solidFill>
                            <a:schemeClr val="lt1"/>
                          </a:solidFill>
                          <a:latin typeface="Arial"/>
                          <a:ea typeface="Arial"/>
                          <a:cs typeface="Arial"/>
                          <a:sym typeface="Arial"/>
                        </a:rPr>
                        <a:t>High risk (will commit a crime)</a:t>
                      </a:r>
                      <a:endParaRPr sz="1400" u="none" cap="none" strike="noStrike"/>
                    </a:p>
                  </a:txBody>
                  <a:tcPr marT="45725" marB="45725" marR="91450" marL="91450">
                    <a:solidFill>
                      <a:srgbClr val="4F81BD"/>
                    </a:solidFill>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True Positives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i="1" lang="en-US" sz="2400" u="none" cap="none" strike="noStrike"/>
                        <a:t>False Positives</a:t>
                      </a:r>
                      <a:endParaRPr i="0" sz="2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solidFill>
                            <a:schemeClr val="lt1"/>
                          </a:solidFill>
                          <a:latin typeface="Arial"/>
                          <a:ea typeface="Arial"/>
                          <a:cs typeface="Arial"/>
                          <a:sym typeface="Arial"/>
                        </a:rPr>
                        <a:t>Low risk (will not commit a crime)</a:t>
                      </a:r>
                      <a:endParaRPr sz="1400" u="none" cap="none" strike="noStrike"/>
                    </a:p>
                  </a:txBody>
                  <a:tcPr marT="45725" marB="45725" marR="91450" marL="91450">
                    <a:solidFill>
                      <a:srgbClr val="4F81BD"/>
                    </a:solidFill>
                  </a:tcPr>
                </a:tc>
                <a:tc>
                  <a:txBody>
                    <a:bodyPr/>
                    <a:lstStyle/>
                    <a:p>
                      <a:pPr indent="0" lvl="0" marL="0" marR="0" rtl="0" algn="l">
                        <a:lnSpc>
                          <a:spcPct val="100000"/>
                        </a:lnSpc>
                        <a:spcBef>
                          <a:spcPts val="0"/>
                        </a:spcBef>
                        <a:spcAft>
                          <a:spcPts val="0"/>
                        </a:spcAft>
                        <a:buClr>
                          <a:srgbClr val="000000"/>
                        </a:buClr>
                        <a:buSzPts val="2400"/>
                        <a:buFont typeface="Arial"/>
                        <a:buNone/>
                      </a:pPr>
                      <a:r>
                        <a:rPr i="1" lang="en-US" sz="2400" u="none" cap="none" strike="noStrike"/>
                        <a:t>False Negatives</a:t>
                      </a:r>
                      <a:endParaRPr i="0" sz="2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True Negatives</a:t>
                      </a:r>
                      <a:endParaRPr sz="1400" u="none" cap="none" strike="noStrike"/>
                    </a:p>
                  </a:txBody>
                  <a:tcPr marT="45725" marB="45725" marR="91450" marL="91450"/>
                </a:tc>
              </a:tr>
            </a:tbl>
          </a:graphicData>
        </a:graphic>
      </p:graphicFrame>
      <p:graphicFrame>
        <p:nvGraphicFramePr>
          <p:cNvPr id="334" name="Google Shape;334;p29"/>
          <p:cNvGraphicFramePr/>
          <p:nvPr/>
        </p:nvGraphicFramePr>
        <p:xfrm>
          <a:off x="561246" y="2101719"/>
          <a:ext cx="3000000" cy="3000000"/>
        </p:xfrm>
        <a:graphic>
          <a:graphicData uri="http://schemas.openxmlformats.org/drawingml/2006/table">
            <a:tbl>
              <a:tblPr>
                <a:noFill/>
                <a:tableStyleId>{A12D895A-8551-4987-BA4C-DC6A36F6277F}</a:tableStyleId>
              </a:tblPr>
              <a:tblGrid>
                <a:gridCol w="1424200"/>
                <a:gridCol w="1478025"/>
              </a:tblGrid>
              <a:tr h="740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FFFF"/>
                          </a:solidFill>
                        </a:rPr>
                        <a:t>Prior Offense</a:t>
                      </a:r>
                      <a:endParaRPr sz="1400" u="none" cap="none" strike="noStrike"/>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1 attempted burglary</a:t>
                      </a:r>
                      <a:endParaRPr sz="1400" u="none" cap="none" strike="noStrike"/>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r>
              <a:tr h="5632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FFFF"/>
                          </a:solidFill>
                        </a:rPr>
                        <a:t>LOW RISK</a:t>
                      </a:r>
                      <a:endParaRPr sz="1400" u="none" cap="none" strike="noStrike"/>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99999"/>
                      </a:solidFill>
                      <a:prstDash val="solid"/>
                      <a:round/>
                      <a:headEnd len="sm" w="sm" type="none"/>
                      <a:tailEnd len="sm" w="sm" type="none"/>
                    </a:lnB>
                    <a:solidFill>
                      <a:srgbClr val="BE3B3B"/>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chemeClr val="lt1"/>
                          </a:solidFill>
                          <a:latin typeface="Arial"/>
                          <a:ea typeface="Arial"/>
                          <a:cs typeface="Arial"/>
                          <a:sym typeface="Arial"/>
                        </a:rPr>
                        <a:t>3</a:t>
                      </a:r>
                      <a:endParaRPr sz="1400" u="none" cap="none" strike="noStrike"/>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E3B3B"/>
                    </a:solidFill>
                  </a:tcPr>
                </a:tc>
              </a:tr>
              <a:tr h="8339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FFFF"/>
                          </a:solidFill>
                        </a:rPr>
                        <a:t>Subsequent Offenses</a:t>
                      </a:r>
                      <a:endParaRPr sz="1400" u="none" cap="none" strike="noStrike"/>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3 drug possessions</a:t>
                      </a:r>
                      <a:endParaRPr sz="1400" u="none" cap="none" strike="noStrike"/>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r>
            </a:tbl>
          </a:graphicData>
        </a:graphic>
      </p:graphicFrame>
      <p:graphicFrame>
        <p:nvGraphicFramePr>
          <p:cNvPr id="335" name="Google Shape;335;p29"/>
          <p:cNvGraphicFramePr/>
          <p:nvPr/>
        </p:nvGraphicFramePr>
        <p:xfrm>
          <a:off x="8526917" y="2035723"/>
          <a:ext cx="3000000" cy="3000000"/>
        </p:xfrm>
        <a:graphic>
          <a:graphicData uri="http://schemas.openxmlformats.org/drawingml/2006/table">
            <a:tbl>
              <a:tblPr>
                <a:noFill/>
                <a:tableStyleId>{A12D895A-8551-4987-BA4C-DC6A36F6277F}</a:tableStyleId>
              </a:tblPr>
              <a:tblGrid>
                <a:gridCol w="1653450"/>
                <a:gridCol w="1653450"/>
              </a:tblGrid>
              <a:tr h="10866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FFFF"/>
                          </a:solidFill>
                        </a:rPr>
                        <a:t>Prior Offense</a:t>
                      </a:r>
                      <a:endParaRPr sz="1400" u="none" cap="none" strike="noStrike"/>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1 resisting arrest without violence</a:t>
                      </a:r>
                      <a:endParaRPr sz="1400" u="none" cap="none" strike="noStrike"/>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r>
              <a:tr h="4190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FFFF"/>
                          </a:solidFill>
                        </a:rPr>
                        <a:t>HIGH RISK</a:t>
                      </a:r>
                      <a:endParaRPr sz="1400" u="none" cap="none" strike="noStrike"/>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99999"/>
                      </a:solidFill>
                      <a:prstDash val="solid"/>
                      <a:round/>
                      <a:headEnd len="sm" w="sm" type="none"/>
                      <a:tailEnd len="sm" w="sm" type="none"/>
                    </a:lnB>
                    <a:solidFill>
                      <a:srgbClr val="BE3B3B"/>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chemeClr val="lt1"/>
                          </a:solidFill>
                          <a:latin typeface="Arial"/>
                          <a:ea typeface="Arial"/>
                          <a:cs typeface="Arial"/>
                          <a:sym typeface="Arial"/>
                        </a:rPr>
                        <a:t>10</a:t>
                      </a:r>
                      <a:endParaRPr sz="1400" u="none" cap="none" strike="noStrike"/>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E3B3B"/>
                    </a:solidFill>
                  </a:tcPr>
                </a:tc>
              </a:tr>
              <a:tr h="5396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FFFF"/>
                          </a:solidFill>
                        </a:rPr>
                        <a:t>Subsequent Offenses</a:t>
                      </a:r>
                      <a:endParaRPr sz="1400" u="none" cap="none" strike="noStrike"/>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rPr>
                        <a:t>None</a:t>
                      </a:r>
                      <a:endParaRPr sz="1400" u="none" cap="none" strike="noStrike"/>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r>
            </a:tbl>
          </a:graphicData>
        </a:graphic>
      </p:graphicFrame>
      <p:pic>
        <p:nvPicPr>
          <p:cNvPr descr="User with solid fill" id="336" name="Google Shape;336;p29"/>
          <p:cNvPicPr preferRelativeResize="0"/>
          <p:nvPr/>
        </p:nvPicPr>
        <p:blipFill rotWithShape="1">
          <a:blip r:embed="rId3">
            <a:alphaModFix/>
          </a:blip>
          <a:srcRect b="0" l="0" r="0" t="0"/>
          <a:stretch/>
        </p:blipFill>
        <p:spPr>
          <a:xfrm>
            <a:off x="3463471" y="2189675"/>
            <a:ext cx="1406056" cy="1406056"/>
          </a:xfrm>
          <a:prstGeom prst="rect">
            <a:avLst/>
          </a:prstGeom>
          <a:noFill/>
          <a:ln>
            <a:noFill/>
          </a:ln>
        </p:spPr>
      </p:pic>
      <p:pic>
        <p:nvPicPr>
          <p:cNvPr descr="User outline" id="337" name="Google Shape;337;p29"/>
          <p:cNvPicPr preferRelativeResize="0"/>
          <p:nvPr/>
        </p:nvPicPr>
        <p:blipFill rotWithShape="1">
          <a:blip r:embed="rId4">
            <a:alphaModFix/>
          </a:blip>
          <a:srcRect b="0" l="0" r="0" t="0"/>
          <a:stretch/>
        </p:blipFill>
        <p:spPr>
          <a:xfrm>
            <a:off x="7050365" y="2264203"/>
            <a:ext cx="1257000" cy="1257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Measuring classification performance</a:t>
            </a:r>
            <a:endParaRPr/>
          </a:p>
        </p:txBody>
      </p:sp>
      <p:sp>
        <p:nvSpPr>
          <p:cNvPr id="343" name="Google Shape;343;p30"/>
          <p:cNvSpPr txBox="1"/>
          <p:nvPr>
            <p:ph idx="1" type="body"/>
          </p:nvPr>
        </p:nvSpPr>
        <p:spPr>
          <a:xfrm>
            <a:off x="609601" y="2495654"/>
            <a:ext cx="10980929" cy="3630512"/>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Accuracy = Number of correct predictions/Total predictions</a:t>
            </a:r>
            <a:endParaRPr/>
          </a:p>
          <a:p>
            <a:pPr indent="-342900" lvl="0" marL="457200" rtl="0" algn="l">
              <a:lnSpc>
                <a:spcPct val="90000"/>
              </a:lnSpc>
              <a:spcBef>
                <a:spcPts val="1000"/>
              </a:spcBef>
              <a:spcAft>
                <a:spcPts val="0"/>
              </a:spcAft>
              <a:buClr>
                <a:schemeClr val="dk1"/>
              </a:buClr>
              <a:buSzPts val="1800"/>
              <a:buChar char="•"/>
            </a:pPr>
            <a:r>
              <a:rPr lang="en-US"/>
              <a:t>Accuracy = TP + TN / (TP+TN+FP+FN)</a:t>
            </a:r>
            <a:endParaRPr/>
          </a:p>
          <a:p>
            <a:pPr indent="-342900" lvl="0" marL="457200" rtl="0" algn="l">
              <a:lnSpc>
                <a:spcPct val="90000"/>
              </a:lnSpc>
              <a:spcBef>
                <a:spcPts val="1000"/>
              </a:spcBef>
              <a:spcAft>
                <a:spcPts val="0"/>
              </a:spcAft>
              <a:buClr>
                <a:schemeClr val="dk1"/>
              </a:buClr>
              <a:buSzPts val="1800"/>
              <a:buChar char="•"/>
            </a:pPr>
            <a:r>
              <a:rPr lang="en-US"/>
              <a:t>Precision = TP / (TP + FP)</a:t>
            </a:r>
            <a:endParaRPr/>
          </a:p>
          <a:p>
            <a:pPr indent="-342900" lvl="0" marL="457200" rtl="0" algn="l">
              <a:lnSpc>
                <a:spcPct val="90000"/>
              </a:lnSpc>
              <a:spcBef>
                <a:spcPts val="1000"/>
              </a:spcBef>
              <a:spcAft>
                <a:spcPts val="0"/>
              </a:spcAft>
              <a:buClr>
                <a:schemeClr val="dk1"/>
              </a:buClr>
              <a:buSzPts val="1800"/>
              <a:buChar char="•"/>
            </a:pPr>
            <a:r>
              <a:rPr lang="en-US"/>
              <a:t>Recall  =  TP / (TP + FN )</a:t>
            </a:r>
            <a:endParaRPr/>
          </a:p>
          <a:p>
            <a:pPr indent="-342900" lvl="0" marL="457200" rtl="0" algn="l">
              <a:lnSpc>
                <a:spcPct val="90000"/>
              </a:lnSpc>
              <a:spcBef>
                <a:spcPts val="1000"/>
              </a:spcBef>
              <a:spcAft>
                <a:spcPts val="0"/>
              </a:spcAft>
              <a:buClr>
                <a:schemeClr val="dk1"/>
              </a:buClr>
              <a:buSzPts val="1800"/>
              <a:buChar char="•"/>
            </a:pPr>
            <a:r>
              <a:rPr lang="en-US"/>
              <a:t>Sensitivity = TP rate = TP / (TP + FN)</a:t>
            </a:r>
            <a:endParaRPr/>
          </a:p>
          <a:p>
            <a:pPr indent="-342900" lvl="0" marL="457200" rtl="0" algn="l">
              <a:lnSpc>
                <a:spcPct val="90000"/>
              </a:lnSpc>
              <a:spcBef>
                <a:spcPts val="1000"/>
              </a:spcBef>
              <a:spcAft>
                <a:spcPts val="0"/>
              </a:spcAft>
              <a:buClr>
                <a:schemeClr val="dk1"/>
              </a:buClr>
              <a:buSzPts val="1800"/>
              <a:buChar char="•"/>
            </a:pPr>
            <a:r>
              <a:rPr lang="en-US"/>
              <a:t>Specificity = TN rate = TN / (TN + FP) </a:t>
            </a:r>
            <a:endParaRPr/>
          </a:p>
          <a:p>
            <a:pPr indent="-342900" lvl="0" marL="457200" rtl="0" algn="l">
              <a:lnSpc>
                <a:spcPct val="90000"/>
              </a:lnSpc>
              <a:spcBef>
                <a:spcPts val="1000"/>
              </a:spcBef>
              <a:spcAft>
                <a:spcPts val="0"/>
              </a:spcAft>
              <a:buClr>
                <a:schemeClr val="dk1"/>
              </a:buClr>
              <a:buSzPts val="1800"/>
              <a:buChar char="•"/>
            </a:pPr>
            <a:r>
              <a:rPr lang="en-US"/>
              <a:t>False positive rate = FP / (TN + FP) = 1 - Specificity</a:t>
            </a:r>
            <a:endParaRPr/>
          </a:p>
        </p:txBody>
      </p:sp>
      <p:graphicFrame>
        <p:nvGraphicFramePr>
          <p:cNvPr id="344" name="Google Shape;344;p30"/>
          <p:cNvGraphicFramePr/>
          <p:nvPr/>
        </p:nvGraphicFramePr>
        <p:xfrm>
          <a:off x="889401" y="991446"/>
          <a:ext cx="3000000" cy="3000000"/>
        </p:xfrm>
        <a:graphic>
          <a:graphicData uri="http://schemas.openxmlformats.org/drawingml/2006/table">
            <a:tbl>
              <a:tblPr bandRow="1" firstRow="1">
                <a:noFill/>
                <a:tableStyleId>{799185D5-C4E4-4006-8250-E59AC16F3274}</a:tableStyleId>
              </a:tblPr>
              <a:tblGrid>
                <a:gridCol w="3396600"/>
                <a:gridCol w="2805425"/>
                <a:gridCol w="3498400"/>
              </a:tblGrid>
              <a:tr h="370850">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Did commit a crime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Did not commit a crime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solidFill>
                            <a:schemeClr val="lt1"/>
                          </a:solidFill>
                          <a:latin typeface="Arial"/>
                          <a:ea typeface="Arial"/>
                          <a:cs typeface="Arial"/>
                          <a:sym typeface="Arial"/>
                        </a:rPr>
                        <a:t>Will commit crime</a:t>
                      </a:r>
                      <a:endParaRPr sz="1400" u="none" cap="none" strike="noStrike"/>
                    </a:p>
                  </a:txBody>
                  <a:tcPr marT="45725" marB="45725" marR="91450" marL="91450">
                    <a:solidFill>
                      <a:srgbClr val="4F81BD"/>
                    </a:solidFill>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True Positives (TP)</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i="1" lang="en-US" sz="2400" u="none" cap="none" strike="noStrike"/>
                        <a:t>False Positives </a:t>
                      </a:r>
                      <a:r>
                        <a:rPr i="0" lang="en-US" sz="2400" u="none" cap="none" strike="noStrike"/>
                        <a:t>(FP)</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solidFill>
                            <a:schemeClr val="lt1"/>
                          </a:solidFill>
                          <a:latin typeface="Arial"/>
                          <a:ea typeface="Arial"/>
                          <a:cs typeface="Arial"/>
                          <a:sym typeface="Arial"/>
                        </a:rPr>
                        <a:t>Will not commit a crime</a:t>
                      </a:r>
                      <a:endParaRPr sz="1400" u="none" cap="none" strike="noStrike"/>
                    </a:p>
                  </a:txBody>
                  <a:tcPr marT="45725" marB="45725" marR="91450" marL="91450">
                    <a:solidFill>
                      <a:srgbClr val="4F81BD"/>
                    </a:solidFill>
                  </a:tcPr>
                </a:tc>
                <a:tc>
                  <a:txBody>
                    <a:bodyPr/>
                    <a:lstStyle/>
                    <a:p>
                      <a:pPr indent="0" lvl="0" marL="0" marR="0" rtl="0" algn="l">
                        <a:lnSpc>
                          <a:spcPct val="100000"/>
                        </a:lnSpc>
                        <a:spcBef>
                          <a:spcPts val="0"/>
                        </a:spcBef>
                        <a:spcAft>
                          <a:spcPts val="0"/>
                        </a:spcAft>
                        <a:buClr>
                          <a:srgbClr val="000000"/>
                        </a:buClr>
                        <a:buSzPts val="2400"/>
                        <a:buFont typeface="Arial"/>
                        <a:buNone/>
                      </a:pPr>
                      <a:r>
                        <a:rPr i="1" lang="en-US" sz="2400" u="none" cap="none" strike="noStrike"/>
                        <a:t>False Negatives </a:t>
                      </a:r>
                      <a:r>
                        <a:rPr i="0" lang="en-US" sz="2400" u="none" cap="none" strike="noStrike"/>
                        <a:t>(FN)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True Negatives (TN)</a:t>
                      </a:r>
                      <a:endParaRPr sz="1400" u="none" cap="none" strike="noStrike"/>
                    </a:p>
                  </a:txBody>
                  <a:tcPr marT="45725" marB="45725" marR="91450" marL="91450"/>
                </a:tc>
              </a:tr>
            </a:tbl>
          </a:graphicData>
        </a:graphic>
      </p:graphicFrame>
      <p:pic>
        <p:nvPicPr>
          <p:cNvPr id="345" name="Google Shape;345;p30"/>
          <p:cNvPicPr preferRelativeResize="0"/>
          <p:nvPr/>
        </p:nvPicPr>
        <p:blipFill rotWithShape="1">
          <a:blip r:embed="rId3">
            <a:alphaModFix/>
          </a:blip>
          <a:srcRect b="0" l="0" r="0" t="0"/>
          <a:stretch/>
        </p:blipFill>
        <p:spPr>
          <a:xfrm>
            <a:off x="9421380" y="2863120"/>
            <a:ext cx="2462080" cy="326304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1"/>
          <p:cNvPicPr preferRelativeResize="0"/>
          <p:nvPr/>
        </p:nvPicPr>
        <p:blipFill rotWithShape="1">
          <a:blip r:embed="rId3">
            <a:alphaModFix/>
          </a:blip>
          <a:srcRect b="0" l="0" r="0" t="0"/>
          <a:stretch/>
        </p:blipFill>
        <p:spPr>
          <a:xfrm>
            <a:off x="7764200" y="1294174"/>
            <a:ext cx="4363598" cy="4195528"/>
          </a:xfrm>
          <a:prstGeom prst="rect">
            <a:avLst/>
          </a:prstGeom>
          <a:noFill/>
          <a:ln>
            <a:noFill/>
          </a:ln>
        </p:spPr>
      </p:pic>
      <p:sp>
        <p:nvSpPr>
          <p:cNvPr id="351" name="Google Shape;351;p31"/>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Measuring classification for non-binary outcomes</a:t>
            </a:r>
            <a:endParaRPr/>
          </a:p>
        </p:txBody>
      </p:sp>
      <p:sp>
        <p:nvSpPr>
          <p:cNvPr id="352" name="Google Shape;352;p31"/>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COMPAS makes a prediction p(y) in [1, 10]</a:t>
            </a:r>
            <a:endParaRPr/>
          </a:p>
          <a:p>
            <a:pPr indent="-228600" lvl="0" marL="457200" rtl="0" algn="l">
              <a:lnSpc>
                <a:spcPct val="90000"/>
              </a:lnSpc>
              <a:spcBef>
                <a:spcPts val="1000"/>
              </a:spcBef>
              <a:spcAft>
                <a:spcPts val="0"/>
              </a:spcAft>
              <a:buClr>
                <a:schemeClr val="dk1"/>
              </a:buClr>
              <a:buSzPts val="1800"/>
              <a:buNone/>
            </a:pPr>
            <a:r>
              <a:t/>
            </a:r>
            <a:endParaRPr/>
          </a:p>
          <a:p>
            <a:pPr indent="-342900" lvl="0" marL="457200" rtl="0" algn="l">
              <a:lnSpc>
                <a:spcPct val="90000"/>
              </a:lnSpc>
              <a:spcBef>
                <a:spcPts val="1000"/>
              </a:spcBef>
              <a:spcAft>
                <a:spcPts val="0"/>
              </a:spcAft>
              <a:buClr>
                <a:schemeClr val="dk1"/>
              </a:buClr>
              <a:buSzPts val="1800"/>
              <a:buChar char="•"/>
            </a:pPr>
            <a:r>
              <a:rPr lang="en-US"/>
              <a:t>Thresholding </a:t>
            </a:r>
            <a:r>
              <a:rPr lang="en-US">
                <a:latin typeface="Noto Sans Symbols"/>
                <a:ea typeface="Noto Sans Symbols"/>
                <a:cs typeface="Noto Sans Symbols"/>
                <a:sym typeface="Noto Sans Symbols"/>
              </a:rPr>
              <a:t>φ</a:t>
            </a:r>
            <a:endParaRPr/>
          </a:p>
          <a:p>
            <a:pPr indent="-342900" lvl="1" marL="914400" rtl="0" algn="l">
              <a:lnSpc>
                <a:spcPct val="90000"/>
              </a:lnSpc>
              <a:spcBef>
                <a:spcPts val="500"/>
              </a:spcBef>
              <a:spcAft>
                <a:spcPts val="0"/>
              </a:spcAft>
              <a:buSzPts val="1800"/>
              <a:buChar char="•"/>
            </a:pPr>
            <a:r>
              <a:rPr lang="en-US"/>
              <a:t>If p(y) &gt; </a:t>
            </a:r>
            <a:r>
              <a:rPr lang="en-US">
                <a:latin typeface="Noto Sans Symbols"/>
                <a:ea typeface="Noto Sans Symbols"/>
                <a:cs typeface="Noto Sans Symbols"/>
                <a:sym typeface="Noto Sans Symbols"/>
              </a:rPr>
              <a:t>φ</a:t>
            </a:r>
            <a:r>
              <a:rPr lang="en-US"/>
              <a:t> then defendant will commit a crime again</a:t>
            </a:r>
            <a:endParaRPr/>
          </a:p>
          <a:p>
            <a:pPr indent="-342900" lvl="1" marL="914400" rtl="0" algn="l">
              <a:lnSpc>
                <a:spcPct val="90000"/>
              </a:lnSpc>
              <a:spcBef>
                <a:spcPts val="500"/>
              </a:spcBef>
              <a:spcAft>
                <a:spcPts val="0"/>
              </a:spcAft>
              <a:buSzPts val="1800"/>
              <a:buChar char="•"/>
            </a:pPr>
            <a:r>
              <a:rPr lang="en-US"/>
              <a:t>Otherwise, defendant will not commit a crime</a:t>
            </a:r>
            <a:endParaRPr/>
          </a:p>
          <a:p>
            <a:pPr indent="-342900" lvl="1" marL="914400" rtl="0" algn="l">
              <a:lnSpc>
                <a:spcPct val="90000"/>
              </a:lnSpc>
              <a:spcBef>
                <a:spcPts val="500"/>
              </a:spcBef>
              <a:spcAft>
                <a:spcPts val="0"/>
              </a:spcAft>
              <a:buSzPts val="1800"/>
              <a:buChar char="•"/>
            </a:pPr>
            <a:r>
              <a:rPr lang="en-US"/>
              <a:t>Converts to a binary prediction</a:t>
            </a:r>
            <a:endParaRPr/>
          </a:p>
          <a:p>
            <a:pPr indent="-228600" lvl="0" marL="457200" rtl="0" algn="l">
              <a:lnSpc>
                <a:spcPct val="90000"/>
              </a:lnSpc>
              <a:spcBef>
                <a:spcPts val="1000"/>
              </a:spcBef>
              <a:spcAft>
                <a:spcPts val="0"/>
              </a:spcAft>
              <a:buClr>
                <a:schemeClr val="dk1"/>
              </a:buClr>
              <a:buSzPts val="1800"/>
              <a:buNone/>
            </a:pPr>
            <a:r>
              <a:t/>
            </a:r>
            <a:endParaRPr/>
          </a:p>
          <a:p>
            <a:pPr indent="-342900" lvl="0" marL="457200" rtl="0" algn="l">
              <a:lnSpc>
                <a:spcPct val="90000"/>
              </a:lnSpc>
              <a:spcBef>
                <a:spcPts val="1000"/>
              </a:spcBef>
              <a:spcAft>
                <a:spcPts val="0"/>
              </a:spcAft>
              <a:buClr>
                <a:schemeClr val="dk1"/>
              </a:buClr>
              <a:buSzPts val="1800"/>
              <a:buChar char="•"/>
            </a:pPr>
            <a:r>
              <a:rPr lang="en-US"/>
              <a:t>AUC – Area under ROC curve</a:t>
            </a:r>
            <a:endParaRPr/>
          </a:p>
          <a:p>
            <a:pPr indent="-342900" lvl="1" marL="914400" rtl="0" algn="l">
              <a:lnSpc>
                <a:spcPct val="90000"/>
              </a:lnSpc>
              <a:spcBef>
                <a:spcPts val="500"/>
              </a:spcBef>
              <a:spcAft>
                <a:spcPts val="0"/>
              </a:spcAft>
              <a:buSzPts val="1800"/>
              <a:buChar char="•"/>
            </a:pPr>
            <a:r>
              <a:rPr lang="en-US"/>
              <a:t> How well a model can distinguish between classes.</a:t>
            </a:r>
            <a:endParaRPr/>
          </a:p>
          <a:p>
            <a:pPr indent="-342900" lvl="1" marL="914400" rtl="0" algn="l">
              <a:lnSpc>
                <a:spcPct val="90000"/>
              </a:lnSpc>
              <a:spcBef>
                <a:spcPts val="500"/>
              </a:spcBef>
              <a:spcAft>
                <a:spcPts val="0"/>
              </a:spcAft>
              <a:buSzPts val="1800"/>
              <a:buChar char="•"/>
            </a:pPr>
            <a:r>
              <a:rPr b="1" lang="en-US"/>
              <a:t>Probability</a:t>
            </a:r>
            <a:r>
              <a:rPr lang="en-US"/>
              <a:t> the model will score a randomly chosen positive class higher than a randomly chosen negative class</a:t>
            </a:r>
            <a:endParaRPr/>
          </a:p>
        </p:txBody>
      </p:sp>
      <p:sp>
        <p:nvSpPr>
          <p:cNvPr id="353" name="Google Shape;353;p31"/>
          <p:cNvSpPr/>
          <p:nvPr/>
        </p:nvSpPr>
        <p:spPr>
          <a:xfrm>
            <a:off x="8446911" y="4098773"/>
            <a:ext cx="49885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Noto Sans Symbols"/>
                <a:ea typeface="Noto Sans Symbols"/>
                <a:cs typeface="Noto Sans Symbols"/>
                <a:sym typeface="Noto Sans Symbols"/>
              </a:rPr>
              <a:t>φ1</a:t>
            </a:r>
            <a:endParaRPr b="0" i="0" sz="1400" u="none" cap="none" strike="noStrike">
              <a:solidFill>
                <a:srgbClr val="000000"/>
              </a:solidFill>
              <a:latin typeface="Noto Sans Symbols"/>
              <a:ea typeface="Noto Sans Symbols"/>
              <a:cs typeface="Noto Sans Symbols"/>
              <a:sym typeface="Noto Sans Symbols"/>
            </a:endParaRPr>
          </a:p>
        </p:txBody>
      </p:sp>
      <p:sp>
        <p:nvSpPr>
          <p:cNvPr id="354" name="Google Shape;354;p31"/>
          <p:cNvSpPr/>
          <p:nvPr/>
        </p:nvSpPr>
        <p:spPr>
          <a:xfrm>
            <a:off x="8731770" y="2625537"/>
            <a:ext cx="49885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Noto Sans Symbols"/>
                <a:ea typeface="Noto Sans Symbols"/>
                <a:cs typeface="Noto Sans Symbols"/>
                <a:sym typeface="Noto Sans Symbols"/>
              </a:rPr>
              <a:t>φ2</a:t>
            </a:r>
            <a:endParaRPr b="0" i="0" sz="1400" u="none" cap="none" strike="noStrike">
              <a:solidFill>
                <a:srgbClr val="000000"/>
              </a:solidFill>
              <a:latin typeface="Noto Sans Symbols"/>
              <a:ea typeface="Noto Sans Symbols"/>
              <a:cs typeface="Noto Sans Symbols"/>
              <a:sym typeface="Noto Sans Symbols"/>
            </a:endParaRPr>
          </a:p>
        </p:txBody>
      </p:sp>
      <p:sp>
        <p:nvSpPr>
          <p:cNvPr id="355" name="Google Shape;355;p31"/>
          <p:cNvSpPr/>
          <p:nvPr/>
        </p:nvSpPr>
        <p:spPr>
          <a:xfrm>
            <a:off x="10645513" y="1930993"/>
            <a:ext cx="49885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Noto Sans Symbols"/>
                <a:ea typeface="Noto Sans Symbols"/>
                <a:cs typeface="Noto Sans Symbols"/>
                <a:sym typeface="Noto Sans Symbols"/>
              </a:rPr>
              <a:t>φ9</a:t>
            </a:r>
            <a:endParaRPr b="0" i="0" sz="14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COMPAS performance</a:t>
            </a:r>
            <a:endParaRPr/>
          </a:p>
        </p:txBody>
      </p:sp>
      <p:sp>
        <p:nvSpPr>
          <p:cNvPr id="361" name="Google Shape;361;p32"/>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sz="2400"/>
              <a:t>Accuracy</a:t>
            </a:r>
            <a:endParaRPr/>
          </a:p>
          <a:p>
            <a:pPr indent="-342900" lvl="1" marL="914400" rtl="0" algn="l">
              <a:lnSpc>
                <a:spcPct val="90000"/>
              </a:lnSpc>
              <a:spcBef>
                <a:spcPts val="500"/>
              </a:spcBef>
              <a:spcAft>
                <a:spcPts val="0"/>
              </a:spcAft>
              <a:buSzPts val="1800"/>
              <a:buChar char="•"/>
            </a:pPr>
            <a:r>
              <a:rPr lang="en-US" sz="2000"/>
              <a:t>20% accuracy for violent crimes</a:t>
            </a:r>
            <a:endParaRPr/>
          </a:p>
          <a:p>
            <a:pPr indent="-342900" lvl="1" marL="914400" rtl="0" algn="l">
              <a:lnSpc>
                <a:spcPct val="90000"/>
              </a:lnSpc>
              <a:spcBef>
                <a:spcPts val="500"/>
              </a:spcBef>
              <a:spcAft>
                <a:spcPts val="0"/>
              </a:spcAft>
              <a:buSzPts val="1800"/>
              <a:buChar char="•"/>
            </a:pPr>
            <a:r>
              <a:rPr lang="en-US" sz="2000"/>
              <a:t>61% when all crimes are considered</a:t>
            </a:r>
            <a:endParaRPr/>
          </a:p>
          <a:p>
            <a:pPr indent="0" lvl="0" marL="0" rtl="0" algn="l">
              <a:lnSpc>
                <a:spcPct val="90000"/>
              </a:lnSpc>
              <a:spcBef>
                <a:spcPts val="1000"/>
              </a:spcBef>
              <a:spcAft>
                <a:spcPts val="0"/>
              </a:spcAft>
              <a:buSzPts val="1800"/>
              <a:buNone/>
            </a:pPr>
            <a:r>
              <a:t/>
            </a:r>
            <a:endParaRPr sz="2400"/>
          </a:p>
          <a:p>
            <a:pPr indent="-342900" lvl="0" marL="457200" rtl="0" algn="l">
              <a:lnSpc>
                <a:spcPct val="90000"/>
              </a:lnSpc>
              <a:spcBef>
                <a:spcPts val="1000"/>
              </a:spcBef>
              <a:spcAft>
                <a:spcPts val="0"/>
              </a:spcAft>
              <a:buClr>
                <a:schemeClr val="dk1"/>
              </a:buClr>
              <a:buSzPts val="1800"/>
              <a:buChar char="•"/>
            </a:pPr>
            <a:r>
              <a:rPr lang="en-US" sz="2400"/>
              <a:t>Asymmetry of mistakes: who bears the costs?</a:t>
            </a:r>
            <a:endParaRPr sz="1000"/>
          </a:p>
          <a:p>
            <a:pPr indent="-342900" lvl="1" marL="914400" rtl="0" algn="l">
              <a:lnSpc>
                <a:spcPct val="90000"/>
              </a:lnSpc>
              <a:spcBef>
                <a:spcPts val="500"/>
              </a:spcBef>
              <a:spcAft>
                <a:spcPts val="0"/>
              </a:spcAft>
              <a:buSzPts val="1800"/>
              <a:buChar char="•"/>
            </a:pPr>
            <a:r>
              <a:rPr lang="en-US" sz="2000"/>
              <a:t>False negatives</a:t>
            </a:r>
            <a:endParaRPr/>
          </a:p>
          <a:p>
            <a:pPr indent="-342900" lvl="1" marL="914400" rtl="0" algn="l">
              <a:lnSpc>
                <a:spcPct val="90000"/>
              </a:lnSpc>
              <a:spcBef>
                <a:spcPts val="500"/>
              </a:spcBef>
              <a:spcAft>
                <a:spcPts val="0"/>
              </a:spcAft>
              <a:buSzPts val="1800"/>
              <a:buChar char="•"/>
            </a:pPr>
            <a:r>
              <a:rPr lang="en-US" sz="2000"/>
              <a:t>False positives</a:t>
            </a:r>
            <a:endParaRPr/>
          </a:p>
          <a:p>
            <a:pPr indent="-342900" lvl="0" marL="457200" rtl="0" algn="l">
              <a:lnSpc>
                <a:spcPct val="90000"/>
              </a:lnSpc>
              <a:spcBef>
                <a:spcPts val="1000"/>
              </a:spcBef>
              <a:spcAft>
                <a:spcPts val="0"/>
              </a:spcAft>
              <a:buClr>
                <a:schemeClr val="dk1"/>
              </a:buClr>
              <a:buSzPts val="1800"/>
              <a:buChar char="•"/>
            </a:pPr>
            <a:r>
              <a:rPr lang="en-US" sz="2400"/>
              <a:t>Racial disparity: different types of mistakes for whites and blacks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3"/>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Racial disparities in COMPAS risk scores</a:t>
            </a:r>
            <a:endParaRPr/>
          </a:p>
        </p:txBody>
      </p:sp>
      <p:pic>
        <p:nvPicPr>
          <p:cNvPr id="367" name="Google Shape;367;p33"/>
          <p:cNvPicPr preferRelativeResize="0"/>
          <p:nvPr>
            <p:ph idx="1" type="body"/>
          </p:nvPr>
        </p:nvPicPr>
        <p:blipFill rotWithShape="1">
          <a:blip r:embed="rId3">
            <a:alphaModFix/>
          </a:blip>
          <a:srcRect b="0" l="0" r="0" t="0"/>
          <a:stretch/>
        </p:blipFill>
        <p:spPr>
          <a:xfrm>
            <a:off x="287473" y="3067773"/>
            <a:ext cx="5486401" cy="3657600"/>
          </a:xfrm>
          <a:prstGeom prst="rect">
            <a:avLst/>
          </a:prstGeom>
          <a:noFill/>
          <a:ln>
            <a:noFill/>
          </a:ln>
        </p:spPr>
      </p:pic>
      <p:pic>
        <p:nvPicPr>
          <p:cNvPr descr="A screenshot of a cell phone&#10;&#10;Description automatically generated" id="368" name="Google Shape;368;p33"/>
          <p:cNvPicPr preferRelativeResize="0"/>
          <p:nvPr/>
        </p:nvPicPr>
        <p:blipFill rotWithShape="1">
          <a:blip r:embed="rId4">
            <a:alphaModFix/>
          </a:blip>
          <a:srcRect b="0" l="0" r="0" t="0"/>
          <a:stretch/>
        </p:blipFill>
        <p:spPr>
          <a:xfrm>
            <a:off x="5888641" y="3066940"/>
            <a:ext cx="5487650" cy="3658433"/>
          </a:xfrm>
          <a:prstGeom prst="rect">
            <a:avLst/>
          </a:prstGeom>
          <a:noFill/>
          <a:ln>
            <a:noFill/>
          </a:ln>
        </p:spPr>
      </p:pic>
      <p:sp>
        <p:nvSpPr>
          <p:cNvPr id="369" name="Google Shape;369;p33"/>
          <p:cNvSpPr/>
          <p:nvPr/>
        </p:nvSpPr>
        <p:spPr>
          <a:xfrm>
            <a:off x="659159" y="944157"/>
            <a:ext cx="10345446"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Significant racial disparities: different types of mistakes for whites and blacks</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False Positive rate high for blacks:</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Algorithm falsely flagged black defendants as future criminals at 2X the rate for white defendants</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False Negative rate high for whites</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White defendants were mislabeled as low risk more often than black defendants.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This disparity cannot be explained by prior crimes, the type of crimes, their age and gender</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3"/>
          <p:cNvSpPr txBox="1"/>
          <p:nvPr/>
        </p:nvSpPr>
        <p:spPr>
          <a:xfrm>
            <a:off x="8046720" y="4031344"/>
            <a:ext cx="266785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Defendants who did not commit another crime</a:t>
            </a:r>
            <a:endParaRPr b="0" i="0" sz="1400" u="none" cap="none" strike="noStrike">
              <a:solidFill>
                <a:srgbClr val="000000"/>
              </a:solidFill>
              <a:latin typeface="Arial"/>
              <a:ea typeface="Arial"/>
              <a:cs typeface="Arial"/>
              <a:sym typeface="Arial"/>
            </a:endParaRPr>
          </a:p>
        </p:txBody>
      </p:sp>
      <p:sp>
        <p:nvSpPr>
          <p:cNvPr id="371" name="Google Shape;371;p33"/>
          <p:cNvSpPr txBox="1"/>
          <p:nvPr/>
        </p:nvSpPr>
        <p:spPr>
          <a:xfrm>
            <a:off x="1812359" y="3896320"/>
            <a:ext cx="292308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Defendants who committed another crime</a:t>
            </a:r>
            <a:endParaRPr b="0" i="0" sz="1400" u="none" cap="none" strike="noStrike">
              <a:solidFill>
                <a:srgbClr val="000000"/>
              </a:solidFill>
              <a:latin typeface="Arial"/>
              <a:ea typeface="Arial"/>
              <a:cs typeface="Arial"/>
              <a:sym typeface="Arial"/>
            </a:endParaRPr>
          </a:p>
        </p:txBody>
      </p:sp>
      <p:sp>
        <p:nvSpPr>
          <p:cNvPr id="372" name="Google Shape;372;p33"/>
          <p:cNvSpPr txBox="1"/>
          <p:nvPr/>
        </p:nvSpPr>
        <p:spPr>
          <a:xfrm>
            <a:off x="2442376" y="6384308"/>
            <a:ext cx="14171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Risk score</a:t>
            </a:r>
            <a:endParaRPr b="0" i="0" sz="1400" u="none" cap="none" strike="noStrike">
              <a:solidFill>
                <a:srgbClr val="000000"/>
              </a:solidFill>
              <a:latin typeface="Arial"/>
              <a:ea typeface="Arial"/>
              <a:cs typeface="Arial"/>
              <a:sym typeface="Arial"/>
            </a:endParaRPr>
          </a:p>
        </p:txBody>
      </p:sp>
      <p:sp>
        <p:nvSpPr>
          <p:cNvPr id="373" name="Google Shape;373;p33"/>
          <p:cNvSpPr txBox="1"/>
          <p:nvPr/>
        </p:nvSpPr>
        <p:spPr>
          <a:xfrm>
            <a:off x="7742719" y="6412860"/>
            <a:ext cx="14171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Risk score</a:t>
            </a:r>
            <a:endParaRPr b="0" i="0" sz="1400" u="none" cap="none" strike="noStrike">
              <a:solidFill>
                <a:srgbClr val="000000"/>
              </a:solidFill>
              <a:latin typeface="Arial"/>
              <a:ea typeface="Arial"/>
              <a:cs typeface="Arial"/>
              <a:sym typeface="Arial"/>
            </a:endParaRPr>
          </a:p>
        </p:txBody>
      </p:sp>
      <p:pic>
        <p:nvPicPr>
          <p:cNvPr descr="Dove outline" id="374" name="Google Shape;374;p33"/>
          <p:cNvPicPr preferRelativeResize="0"/>
          <p:nvPr/>
        </p:nvPicPr>
        <p:blipFill rotWithShape="1">
          <a:blip r:embed="rId5">
            <a:alphaModFix/>
          </a:blip>
          <a:srcRect b="0" l="0" r="0" t="0"/>
          <a:stretch/>
        </p:blipFill>
        <p:spPr>
          <a:xfrm>
            <a:off x="7385007" y="3442206"/>
            <a:ext cx="914400" cy="914400"/>
          </a:xfrm>
          <a:prstGeom prst="rect">
            <a:avLst/>
          </a:prstGeom>
          <a:noFill/>
          <a:ln>
            <a:noFill/>
          </a:ln>
        </p:spPr>
      </p:pic>
      <p:pic>
        <p:nvPicPr>
          <p:cNvPr descr="Handcuffs outline" id="375" name="Google Shape;375;p33"/>
          <p:cNvPicPr preferRelativeResize="0"/>
          <p:nvPr/>
        </p:nvPicPr>
        <p:blipFill rotWithShape="1">
          <a:blip r:embed="rId6">
            <a:alphaModFix/>
          </a:blip>
          <a:srcRect b="0" l="0" r="0" t="0"/>
          <a:stretch/>
        </p:blipFill>
        <p:spPr>
          <a:xfrm>
            <a:off x="3768858" y="3429000"/>
            <a:ext cx="914400" cy="914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4"/>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Northpointe response</a:t>
            </a:r>
            <a:endParaRPr/>
          </a:p>
        </p:txBody>
      </p:sp>
      <p:sp>
        <p:nvSpPr>
          <p:cNvPr id="381" name="Google Shape;381;p34"/>
          <p:cNvSpPr txBox="1"/>
          <p:nvPr>
            <p:ph idx="1" type="body"/>
          </p:nvPr>
        </p:nvSpPr>
        <p:spPr>
          <a:xfrm>
            <a:off x="609601" y="2728210"/>
            <a:ext cx="10980929" cy="3397956"/>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ProPublica focused on classification statistics that did not take into account the different base rates of recidivism for blacks and whites. </a:t>
            </a:r>
            <a:endParaRPr/>
          </a:p>
          <a:p>
            <a:pPr indent="-342900" lvl="0" marL="457200" rtl="0" algn="l">
              <a:lnSpc>
                <a:spcPct val="90000"/>
              </a:lnSpc>
              <a:spcBef>
                <a:spcPts val="1000"/>
              </a:spcBef>
              <a:spcAft>
                <a:spcPts val="0"/>
              </a:spcAft>
              <a:buClr>
                <a:schemeClr val="dk1"/>
              </a:buClr>
              <a:buSzPts val="1800"/>
              <a:buChar char="•"/>
            </a:pPr>
            <a:r>
              <a:rPr lang="en-US"/>
              <a:t>When the correct classification statistics are used, the data does not substantiate the ProPublica claim of racial bias towards blacks.</a:t>
            </a:r>
            <a:endParaRPr/>
          </a:p>
          <a:p>
            <a:pPr indent="-342900" lvl="0" marL="457200" rtl="0" algn="l">
              <a:lnSpc>
                <a:spcPct val="90000"/>
              </a:lnSpc>
              <a:spcBef>
                <a:spcPts val="1000"/>
              </a:spcBef>
              <a:spcAft>
                <a:spcPts val="0"/>
              </a:spcAft>
              <a:buClr>
                <a:schemeClr val="dk1"/>
              </a:buClr>
              <a:buSzPts val="1800"/>
              <a:buChar char="•"/>
            </a:pPr>
            <a:r>
              <a:rPr lang="en-US"/>
              <a:t>The interpretation of the results in the samples used by ProPublica demonstrate that the General Recidivism Risk Scale (GRRS) and Violent Recidivism Risk Scale (VRRS) are equally accurate for blacks and whites.</a:t>
            </a:r>
            <a:endParaRPr/>
          </a:p>
          <a:p>
            <a:pPr indent="-228600" lvl="0" marL="457200" rtl="0" algn="l">
              <a:lnSpc>
                <a:spcPct val="90000"/>
              </a:lnSpc>
              <a:spcBef>
                <a:spcPts val="1000"/>
              </a:spcBef>
              <a:spcAft>
                <a:spcPts val="0"/>
              </a:spcAft>
              <a:buClr>
                <a:schemeClr val="dk1"/>
              </a:buClr>
              <a:buSzPts val="1800"/>
              <a:buNone/>
            </a:pPr>
            <a:r>
              <a:t/>
            </a:r>
            <a:endParaRPr/>
          </a:p>
        </p:txBody>
      </p:sp>
      <p:pic>
        <p:nvPicPr>
          <p:cNvPr id="382" name="Google Shape;382;p34"/>
          <p:cNvPicPr preferRelativeResize="0"/>
          <p:nvPr/>
        </p:nvPicPr>
        <p:blipFill rotWithShape="1">
          <a:blip r:embed="rId3">
            <a:alphaModFix/>
          </a:blip>
          <a:srcRect b="37430" l="0" r="0" t="0"/>
          <a:stretch/>
        </p:blipFill>
        <p:spPr>
          <a:xfrm>
            <a:off x="483682" y="1001078"/>
            <a:ext cx="10980738" cy="164759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5"/>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Northpointe response</a:t>
            </a:r>
            <a:endParaRPr/>
          </a:p>
        </p:txBody>
      </p:sp>
      <p:sp>
        <p:nvSpPr>
          <p:cNvPr id="388" name="Google Shape;388;p35"/>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COMPAS has predictive parity and accuracy equity</a:t>
            </a:r>
            <a:endParaRPr/>
          </a:p>
          <a:p>
            <a:pPr indent="-342900" lvl="0" marL="457200" rtl="0" algn="l">
              <a:lnSpc>
                <a:spcPct val="90000"/>
              </a:lnSpc>
              <a:spcBef>
                <a:spcPts val="1000"/>
              </a:spcBef>
              <a:spcAft>
                <a:spcPts val="0"/>
              </a:spcAft>
              <a:buClr>
                <a:schemeClr val="dk1"/>
              </a:buClr>
              <a:buSzPts val="1800"/>
              <a:buChar char="•"/>
            </a:pPr>
            <a:r>
              <a:rPr lang="en-US"/>
              <a:t>Classifier has </a:t>
            </a:r>
            <a:r>
              <a:rPr i="1" lang="en-US"/>
              <a:t>predictive parity </a:t>
            </a:r>
            <a:r>
              <a:rPr lang="en-US"/>
              <a:t>if it has similar predictive values for two different groups (blacks and whites), </a:t>
            </a:r>
            <a:endParaRPr/>
          </a:p>
          <a:p>
            <a:pPr indent="-342900" lvl="1" marL="914400" rtl="0" algn="l">
              <a:lnSpc>
                <a:spcPct val="90000"/>
              </a:lnSpc>
              <a:spcBef>
                <a:spcPts val="500"/>
              </a:spcBef>
              <a:spcAft>
                <a:spcPts val="0"/>
              </a:spcAft>
              <a:buSzPts val="1800"/>
              <a:buChar char="•"/>
            </a:pPr>
            <a:r>
              <a:rPr lang="en-US"/>
              <a:t>I.e., Probability of </a:t>
            </a:r>
            <a:r>
              <a:rPr lang="en-US" u="sng"/>
              <a:t>recidivism</a:t>
            </a:r>
            <a:r>
              <a:rPr lang="en-US"/>
              <a:t> given a high risk score is similar for blacks and whites.</a:t>
            </a:r>
            <a:endParaRPr/>
          </a:p>
          <a:p>
            <a:pPr indent="-342900" lvl="0" marL="457200" rtl="0" algn="l">
              <a:lnSpc>
                <a:spcPct val="90000"/>
              </a:lnSpc>
              <a:spcBef>
                <a:spcPts val="1000"/>
              </a:spcBef>
              <a:spcAft>
                <a:spcPts val="0"/>
              </a:spcAft>
              <a:buClr>
                <a:schemeClr val="dk1"/>
              </a:buClr>
              <a:buSzPts val="1800"/>
              <a:buChar char="•"/>
            </a:pPr>
            <a:r>
              <a:rPr lang="en-US"/>
              <a:t>A classifier has </a:t>
            </a:r>
            <a:r>
              <a:rPr i="1" lang="en-US"/>
              <a:t>accuracy equity</a:t>
            </a:r>
            <a:r>
              <a:rPr lang="en-US"/>
              <a:t> if it can discriminate recidivists and nonrecidivists equally well for two different groups (blacks and whites). </a:t>
            </a:r>
            <a:endParaRPr/>
          </a:p>
          <a:p>
            <a:pPr indent="-342900" lvl="1" marL="914400" rtl="0" algn="l">
              <a:lnSpc>
                <a:spcPct val="90000"/>
              </a:lnSpc>
              <a:spcBef>
                <a:spcPts val="500"/>
              </a:spcBef>
              <a:spcAft>
                <a:spcPts val="0"/>
              </a:spcAft>
              <a:buSzPts val="1800"/>
              <a:buChar char="•"/>
            </a:pPr>
            <a:r>
              <a:rPr lang="en-US"/>
              <a:t>Use area under the receiver operating characteristic (ROC) curve (AUC) to quantify discriminative ability. The ROC curve is a plot of Sensitivity (tpr) and Specificity (tnr) for all possible cut points of a risk scale. The AUC is a summary measure of discriminative across all the thresholds. The AUC is interpreted as the probability that a randomly selected recidivist will have a higher risk score than a randomly selected non-recidivist.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cbfabe7996_0_4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t/>
            </a:r>
            <a:endParaRPr/>
          </a:p>
        </p:txBody>
      </p:sp>
      <p:sp>
        <p:nvSpPr>
          <p:cNvPr id="395" name="Google Shape;395;g1cbfabe7996_0_4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pic>
        <p:nvPicPr>
          <p:cNvPr id="396" name="Google Shape;396;g1cbfabe7996_0_46"/>
          <p:cNvPicPr preferRelativeResize="0"/>
          <p:nvPr/>
        </p:nvPicPr>
        <p:blipFill rotWithShape="1">
          <a:blip r:embed="rId3">
            <a:alphaModFix/>
          </a:blip>
          <a:srcRect b="0" l="0" r="0" t="0"/>
          <a:stretch/>
        </p:blipFill>
        <p:spPr>
          <a:xfrm>
            <a:off x="2095275" y="394475"/>
            <a:ext cx="8001450" cy="5782376"/>
          </a:xfrm>
          <a:prstGeom prst="rect">
            <a:avLst/>
          </a:prstGeom>
          <a:noFill/>
          <a:ln>
            <a:noFill/>
          </a:ln>
        </p:spPr>
      </p:pic>
      <p:sp>
        <p:nvSpPr>
          <p:cNvPr id="397" name="Google Shape;397;g1cbfabe7996_0_46"/>
          <p:cNvSpPr txBox="1"/>
          <p:nvPr/>
        </p:nvSpPr>
        <p:spPr>
          <a:xfrm>
            <a:off x="160425" y="63045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Wadsworth et al., 2018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3600"/>
              <a:t>Ethics and AI</a:t>
            </a:r>
            <a:endParaRPr sz="4000"/>
          </a:p>
        </p:txBody>
      </p:sp>
      <p:sp>
        <p:nvSpPr>
          <p:cNvPr id="122" name="Google Shape;122;p4"/>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rmAutofit lnSpcReduction="20000"/>
          </a:bodyPr>
          <a:lstStyle/>
          <a:p>
            <a:pPr indent="-352167" lvl="0" marL="457200" rtl="0" algn="l">
              <a:lnSpc>
                <a:spcPct val="90000"/>
              </a:lnSpc>
              <a:spcBef>
                <a:spcPts val="1000"/>
              </a:spcBef>
              <a:spcAft>
                <a:spcPts val="0"/>
              </a:spcAft>
              <a:buClr>
                <a:schemeClr val="dk1"/>
              </a:buClr>
              <a:buSzPts val="1946"/>
              <a:buChar char="•"/>
            </a:pPr>
            <a:r>
              <a:rPr lang="en-US"/>
              <a:t>Individual benefits/harms</a:t>
            </a:r>
            <a:endParaRPr/>
          </a:p>
          <a:p>
            <a:pPr indent="-352167" lvl="1" marL="914400" rtl="0" algn="l">
              <a:lnSpc>
                <a:spcPct val="90000"/>
              </a:lnSpc>
              <a:spcBef>
                <a:spcPts val="500"/>
              </a:spcBef>
              <a:spcAft>
                <a:spcPts val="0"/>
              </a:spcAft>
              <a:buSzPts val="1946"/>
              <a:buChar char="•"/>
            </a:pPr>
            <a:r>
              <a:rPr lang="en-US"/>
              <a:t>Well-designed and well-used AI can create individual </a:t>
            </a:r>
            <a:r>
              <a:rPr b="1" lang="en-US"/>
              <a:t>benefits</a:t>
            </a:r>
            <a:endParaRPr b="1"/>
          </a:p>
          <a:p>
            <a:pPr indent="-342900" lvl="2" marL="1371600" rtl="0" algn="l">
              <a:lnSpc>
                <a:spcPct val="90000"/>
              </a:lnSpc>
              <a:spcBef>
                <a:spcPts val="500"/>
              </a:spcBef>
              <a:spcAft>
                <a:spcPts val="0"/>
              </a:spcAft>
              <a:buSzPts val="1800"/>
              <a:buChar char="•"/>
            </a:pPr>
            <a:r>
              <a:rPr b="1" lang="en-US"/>
              <a:t>Reduced effort - e.g., AI can plan for you</a:t>
            </a:r>
            <a:endParaRPr b="1"/>
          </a:p>
          <a:p>
            <a:pPr indent="-342900" lvl="2" marL="1371600" rtl="0" algn="l">
              <a:lnSpc>
                <a:spcPct val="90000"/>
              </a:lnSpc>
              <a:spcBef>
                <a:spcPts val="500"/>
              </a:spcBef>
              <a:spcAft>
                <a:spcPts val="0"/>
              </a:spcAft>
              <a:buSzPts val="1800"/>
              <a:buChar char="•"/>
            </a:pPr>
            <a:r>
              <a:rPr b="1" lang="en-US"/>
              <a:t>Greater efficiency - e.g., logistics; better distribution of goods</a:t>
            </a:r>
            <a:endParaRPr b="1"/>
          </a:p>
          <a:p>
            <a:pPr indent="-342900" lvl="2" marL="1371600" rtl="0" algn="l">
              <a:lnSpc>
                <a:spcPct val="90000"/>
              </a:lnSpc>
              <a:spcBef>
                <a:spcPts val="500"/>
              </a:spcBef>
              <a:spcAft>
                <a:spcPts val="0"/>
              </a:spcAft>
              <a:buSzPts val="1800"/>
              <a:buChar char="•"/>
            </a:pPr>
            <a:r>
              <a:rPr b="1" lang="en-US"/>
              <a:t>Easier access to services - e.g., chat bots</a:t>
            </a:r>
            <a:endParaRPr b="1"/>
          </a:p>
          <a:p>
            <a:pPr indent="-352167" lvl="1" marL="914400" rtl="0" algn="l">
              <a:lnSpc>
                <a:spcPct val="90000"/>
              </a:lnSpc>
              <a:spcBef>
                <a:spcPts val="500"/>
              </a:spcBef>
              <a:spcAft>
                <a:spcPts val="0"/>
              </a:spcAft>
              <a:buSzPts val="1946"/>
              <a:buChar char="•"/>
            </a:pPr>
            <a:r>
              <a:rPr lang="en-US"/>
              <a:t>Poorly designed AI can create individual </a:t>
            </a:r>
            <a:r>
              <a:rPr b="1" lang="en-US"/>
              <a:t>harms</a:t>
            </a:r>
            <a:r>
              <a:rPr lang="en-US"/>
              <a:t> </a:t>
            </a:r>
            <a:endParaRPr/>
          </a:p>
          <a:p>
            <a:pPr indent="-342900" lvl="2" marL="1371600" rtl="0" algn="l">
              <a:lnSpc>
                <a:spcPct val="90000"/>
              </a:lnSpc>
              <a:spcBef>
                <a:spcPts val="500"/>
              </a:spcBef>
              <a:spcAft>
                <a:spcPts val="0"/>
              </a:spcAft>
              <a:buSzPts val="1800"/>
              <a:buChar char="•"/>
            </a:pPr>
            <a:r>
              <a:rPr lang="en-US"/>
              <a:t>Toxic effects - e.g., increasing hate speech</a:t>
            </a:r>
            <a:endParaRPr/>
          </a:p>
          <a:p>
            <a:pPr indent="-342900" lvl="2" marL="1371600" rtl="0" algn="l">
              <a:lnSpc>
                <a:spcPct val="90000"/>
              </a:lnSpc>
              <a:spcBef>
                <a:spcPts val="500"/>
              </a:spcBef>
              <a:spcAft>
                <a:spcPts val="0"/>
              </a:spcAft>
              <a:buSzPts val="1800"/>
              <a:buChar char="•"/>
            </a:pPr>
            <a:r>
              <a:rPr lang="en-US"/>
              <a:t>Reduced efficiency - e.g., inability to account for low-probability high risk events</a:t>
            </a:r>
            <a:endParaRPr/>
          </a:p>
          <a:p>
            <a:pPr indent="-352167" lvl="1" marL="914400" rtl="0" algn="l">
              <a:lnSpc>
                <a:spcPct val="90000"/>
              </a:lnSpc>
              <a:spcBef>
                <a:spcPts val="500"/>
              </a:spcBef>
              <a:spcAft>
                <a:spcPts val="0"/>
              </a:spcAft>
              <a:buSzPts val="1946"/>
              <a:buChar char="•"/>
            </a:pPr>
            <a:r>
              <a:rPr lang="en-US"/>
              <a:t>AI reflects the values that we ‘bake in’ to it with our design. </a:t>
            </a:r>
            <a:endParaRPr/>
          </a:p>
          <a:p>
            <a:pPr indent="-342900" lvl="2" marL="1371600" rtl="0" algn="l">
              <a:lnSpc>
                <a:spcPct val="90000"/>
              </a:lnSpc>
              <a:spcBef>
                <a:spcPts val="500"/>
              </a:spcBef>
              <a:spcAft>
                <a:spcPts val="0"/>
              </a:spcAft>
              <a:buSzPts val="1800"/>
              <a:buChar char="•"/>
            </a:pPr>
            <a:r>
              <a:rPr lang="en-US"/>
              <a:t>AI language models (e.g., ChatGPT) bake in stereotypes</a:t>
            </a:r>
            <a:endParaRPr/>
          </a:p>
          <a:p>
            <a:pPr indent="-342900" lvl="2" marL="1371600" rtl="0" algn="l">
              <a:lnSpc>
                <a:spcPct val="90000"/>
              </a:lnSpc>
              <a:spcBef>
                <a:spcPts val="500"/>
              </a:spcBef>
              <a:spcAft>
                <a:spcPts val="0"/>
              </a:spcAft>
              <a:buSzPts val="1800"/>
              <a:buChar char="•"/>
            </a:pPr>
            <a:r>
              <a:rPr lang="en-US"/>
              <a:t>AI trained on human decisions -&gt;  human ethics could play a role</a:t>
            </a:r>
            <a:endParaRPr/>
          </a:p>
          <a:p>
            <a:pPr indent="-352167" lvl="0" marL="457200" rtl="0" algn="l">
              <a:lnSpc>
                <a:spcPct val="90000"/>
              </a:lnSpc>
              <a:spcBef>
                <a:spcPts val="1000"/>
              </a:spcBef>
              <a:spcAft>
                <a:spcPts val="0"/>
              </a:spcAft>
              <a:buClr>
                <a:schemeClr val="dk1"/>
              </a:buClr>
              <a:buSzPts val="1946"/>
              <a:buChar char="•"/>
            </a:pPr>
            <a:r>
              <a:rPr lang="en-US"/>
              <a:t>Societal benefits/harms:</a:t>
            </a:r>
            <a:endParaRPr/>
          </a:p>
          <a:p>
            <a:pPr indent="-352167" lvl="1" marL="914400" rtl="0" algn="l">
              <a:lnSpc>
                <a:spcPct val="90000"/>
              </a:lnSpc>
              <a:spcBef>
                <a:spcPts val="500"/>
              </a:spcBef>
              <a:spcAft>
                <a:spcPts val="0"/>
              </a:spcAft>
              <a:buSzPts val="1946"/>
              <a:buChar char="•"/>
            </a:pPr>
            <a:r>
              <a:rPr lang="en-US"/>
              <a:t>Facebook, Google, Amazon, Apple, and Microsoft have more global political influence than many states and nations. </a:t>
            </a:r>
            <a:endParaRPr/>
          </a:p>
          <a:p>
            <a:pPr indent="-228600" lvl="0" marL="457200" rtl="0" algn="l">
              <a:lnSpc>
                <a:spcPct val="90000"/>
              </a:lnSpc>
              <a:spcBef>
                <a:spcPts val="1000"/>
              </a:spcBef>
              <a:spcAft>
                <a:spcPts val="0"/>
              </a:spcAft>
              <a:buClr>
                <a:schemeClr val="dk1"/>
              </a:buClr>
              <a:buSzPts val="1946"/>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000"/>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1000"/>
                                        <p:tgtEl>
                                          <p:spTgt spid="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animEffect filter="fade" transition="in">
                                      <p:cBhvr>
                                        <p:cTn dur="1000"/>
                                        <p:tgtEl>
                                          <p:spTgt spid="1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animEffect filter="fade" transition="in">
                                      <p:cBhvr>
                                        <p:cTn dur="1000"/>
                                        <p:tgtEl>
                                          <p:spTgt spid="1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animEffect filter="fade" transition="in">
                                      <p:cBhvr>
                                        <p:cTn dur="1000"/>
                                        <p:tgtEl>
                                          <p:spTgt spid="1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7" st="7"/>
                                            </p:txEl>
                                          </p:spTgt>
                                        </p:tgtEl>
                                        <p:attrNameLst>
                                          <p:attrName>style.visibility</p:attrName>
                                        </p:attrNameLst>
                                      </p:cBhvr>
                                      <p:to>
                                        <p:strVal val="visible"/>
                                      </p:to>
                                    </p:set>
                                    <p:animEffect filter="fade" transition="in">
                                      <p:cBhvr>
                                        <p:cTn dur="1000"/>
                                        <p:tgtEl>
                                          <p:spTgt spid="12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8" st="8"/>
                                            </p:txEl>
                                          </p:spTgt>
                                        </p:tgtEl>
                                        <p:attrNameLst>
                                          <p:attrName>style.visibility</p:attrName>
                                        </p:attrNameLst>
                                      </p:cBhvr>
                                      <p:to>
                                        <p:strVal val="visible"/>
                                      </p:to>
                                    </p:set>
                                    <p:animEffect filter="fade" transition="in">
                                      <p:cBhvr>
                                        <p:cTn dur="1000"/>
                                        <p:tgtEl>
                                          <p:spTgt spid="12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9" st="9"/>
                                            </p:txEl>
                                          </p:spTgt>
                                        </p:tgtEl>
                                        <p:attrNameLst>
                                          <p:attrName>style.visibility</p:attrName>
                                        </p:attrNameLst>
                                      </p:cBhvr>
                                      <p:to>
                                        <p:strVal val="visible"/>
                                      </p:to>
                                    </p:set>
                                    <p:animEffect filter="fade" transition="in">
                                      <p:cBhvr>
                                        <p:cTn dur="1000"/>
                                        <p:tgtEl>
                                          <p:spTgt spid="12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0" st="10"/>
                                            </p:txEl>
                                          </p:spTgt>
                                        </p:tgtEl>
                                        <p:attrNameLst>
                                          <p:attrName>style.visibility</p:attrName>
                                        </p:attrNameLst>
                                      </p:cBhvr>
                                      <p:to>
                                        <p:strVal val="visible"/>
                                      </p:to>
                                    </p:set>
                                    <p:animEffect filter="fade" transition="in">
                                      <p:cBhvr>
                                        <p:cTn dur="1000"/>
                                        <p:tgtEl>
                                          <p:spTgt spid="12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1" st="11"/>
                                            </p:txEl>
                                          </p:spTgt>
                                        </p:tgtEl>
                                        <p:attrNameLst>
                                          <p:attrName>style.visibility</p:attrName>
                                        </p:attrNameLst>
                                      </p:cBhvr>
                                      <p:to>
                                        <p:strVal val="visible"/>
                                      </p:to>
                                    </p:set>
                                    <p:animEffect filter="fade" transition="in">
                                      <p:cBhvr>
                                        <p:cTn dur="1000"/>
                                        <p:tgtEl>
                                          <p:spTgt spid="12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2" st="12"/>
                                            </p:txEl>
                                          </p:spTgt>
                                        </p:tgtEl>
                                        <p:attrNameLst>
                                          <p:attrName>style.visibility</p:attrName>
                                        </p:attrNameLst>
                                      </p:cBhvr>
                                      <p:to>
                                        <p:strVal val="visible"/>
                                      </p:to>
                                    </p:set>
                                    <p:animEffect filter="fade" transition="in">
                                      <p:cBhvr>
                                        <p:cTn dur="1000"/>
                                        <p:tgtEl>
                                          <p:spTgt spid="12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3" st="13"/>
                                            </p:txEl>
                                          </p:spTgt>
                                        </p:tgtEl>
                                        <p:attrNameLst>
                                          <p:attrName>style.visibility</p:attrName>
                                        </p:attrNameLst>
                                      </p:cBhvr>
                                      <p:to>
                                        <p:strVal val="visible"/>
                                      </p:to>
                                    </p:set>
                                    <p:animEffect filter="fade" transition="in">
                                      <p:cBhvr>
                                        <p:cTn dur="1000"/>
                                        <p:tgtEl>
                                          <p:spTgt spid="122">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How did COMPAS learn to discriminate?</a:t>
            </a:r>
            <a:endParaRPr/>
          </a:p>
        </p:txBody>
      </p:sp>
      <p:sp>
        <p:nvSpPr>
          <p:cNvPr id="403" name="Google Shape;403;p3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Data used to create COMPAS risk prediction model came from Level of Service Inventory – Revised (LSI)</a:t>
            </a:r>
            <a:endParaRPr/>
          </a:p>
          <a:p>
            <a:pPr indent="-342900" lvl="0" marL="457200" rtl="0" algn="l">
              <a:lnSpc>
                <a:spcPct val="90000"/>
              </a:lnSpc>
              <a:spcBef>
                <a:spcPts val="1000"/>
              </a:spcBef>
              <a:spcAft>
                <a:spcPts val="0"/>
              </a:spcAft>
              <a:buClr>
                <a:schemeClr val="dk1"/>
              </a:buClr>
              <a:buSzPts val="1800"/>
              <a:buChar char="•"/>
            </a:pPr>
            <a:r>
              <a:rPr lang="en-US"/>
              <a:t>A lengthy questionnaire created by criminologists for the prisoner to fill out, with questions like</a:t>
            </a:r>
            <a:endParaRPr/>
          </a:p>
          <a:p>
            <a:pPr indent="-342900" lvl="1" marL="914400" rtl="0" algn="l">
              <a:lnSpc>
                <a:spcPct val="90000"/>
              </a:lnSpc>
              <a:spcBef>
                <a:spcPts val="500"/>
              </a:spcBef>
              <a:spcAft>
                <a:spcPts val="0"/>
              </a:spcAft>
              <a:buSzPts val="1800"/>
              <a:buChar char="•"/>
            </a:pPr>
            <a:r>
              <a:rPr lang="en-US"/>
              <a:t>“How many prior arrests have you had?”</a:t>
            </a:r>
            <a:endParaRPr/>
          </a:p>
          <a:p>
            <a:pPr indent="-342900" lvl="1" marL="914400" rtl="0" algn="l">
              <a:lnSpc>
                <a:spcPct val="90000"/>
              </a:lnSpc>
              <a:spcBef>
                <a:spcPts val="500"/>
              </a:spcBef>
              <a:spcAft>
                <a:spcPts val="0"/>
              </a:spcAft>
              <a:buSzPts val="1800"/>
              <a:buChar char="•"/>
            </a:pPr>
            <a:r>
              <a:rPr lang="en-US"/>
              <a:t>“What part did alcohol and drugs play?”</a:t>
            </a:r>
            <a:endParaRPr/>
          </a:p>
          <a:p>
            <a:pPr indent="-342900" lvl="1" marL="914400" rtl="0" algn="l">
              <a:lnSpc>
                <a:spcPct val="90000"/>
              </a:lnSpc>
              <a:spcBef>
                <a:spcPts val="500"/>
              </a:spcBef>
              <a:spcAft>
                <a:spcPts val="0"/>
              </a:spcAft>
              <a:buSzPts val="1800"/>
              <a:buChar char="•"/>
            </a:pPr>
            <a:r>
              <a:rPr lang="en-US"/>
              <a:t>“The first time you were involved with the police?”</a:t>
            </a:r>
            <a:endParaRPr/>
          </a:p>
          <a:p>
            <a:pPr indent="-342900" lvl="0" marL="457200" rtl="0" algn="l">
              <a:lnSpc>
                <a:spcPct val="90000"/>
              </a:lnSpc>
              <a:spcBef>
                <a:spcPts val="1000"/>
              </a:spcBef>
              <a:spcAft>
                <a:spcPts val="0"/>
              </a:spcAft>
              <a:buClr>
                <a:schemeClr val="dk1"/>
              </a:buClr>
              <a:buSzPts val="1800"/>
              <a:buChar char="•"/>
            </a:pPr>
            <a:r>
              <a:rPr lang="en-US"/>
              <a:t>(Historical bias) The questions themselves discriminate against minority classes and contribute to the feedback loop amplifying bias</a:t>
            </a:r>
            <a:endParaRPr/>
          </a:p>
          <a:p>
            <a:pPr indent="-228600" lvl="0" marL="457200" rtl="0" algn="l">
              <a:lnSpc>
                <a:spcPct val="90000"/>
              </a:lnSpc>
              <a:spcBef>
                <a:spcPts val="1000"/>
              </a:spcBef>
              <a:spcAft>
                <a:spcPts val="0"/>
              </a:spcAft>
              <a:buClr>
                <a:schemeClr val="dk1"/>
              </a:buClr>
              <a:buSzPts val="1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en-US"/>
              <a:t>Case study: Crowdsourcing science</a:t>
            </a:r>
            <a:endParaRPr/>
          </a:p>
        </p:txBody>
      </p:sp>
      <p:sp>
        <p:nvSpPr>
          <p:cNvPr id="409" name="Google Shape;409;p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888888"/>
              </a:buClr>
              <a:buSzPts val="24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Do soccer players with darker skin tones get more red cards?</a:t>
            </a:r>
            <a:endParaRPr/>
          </a:p>
        </p:txBody>
      </p:sp>
      <p:sp>
        <p:nvSpPr>
          <p:cNvPr id="415" name="Google Shape;415;p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id="416" name="Google Shape;416;p38"/>
          <p:cNvPicPr preferRelativeResize="0"/>
          <p:nvPr>
            <p:ph idx="4294967295" type="body"/>
          </p:nvPr>
        </p:nvPicPr>
        <p:blipFill rotWithShape="1">
          <a:blip r:embed="rId3">
            <a:alphaModFix/>
          </a:blip>
          <a:srcRect b="0" l="0" r="0" t="0"/>
          <a:stretch/>
        </p:blipFill>
        <p:spPr>
          <a:xfrm>
            <a:off x="1109662" y="1781968"/>
            <a:ext cx="4910138" cy="3294063"/>
          </a:xfrm>
          <a:prstGeom prst="rect">
            <a:avLst/>
          </a:prstGeom>
          <a:noFill/>
          <a:ln>
            <a:noFill/>
          </a:ln>
        </p:spPr>
      </p:pic>
      <p:sp>
        <p:nvSpPr>
          <p:cNvPr id="417" name="Google Shape;417;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29 teams</a:t>
            </a:r>
            <a:endParaRPr/>
          </a:p>
          <a:p>
            <a:pPr indent="-342900" lvl="0" marL="457200" rtl="0" algn="l">
              <a:lnSpc>
                <a:spcPct val="90000"/>
              </a:lnSpc>
              <a:spcBef>
                <a:spcPts val="1000"/>
              </a:spcBef>
              <a:spcAft>
                <a:spcPts val="0"/>
              </a:spcAft>
              <a:buClr>
                <a:schemeClr val="dk1"/>
              </a:buClr>
              <a:buSzPts val="1800"/>
              <a:buChar char="•"/>
            </a:pPr>
            <a:r>
              <a:rPr lang="en-US"/>
              <a:t>Same data</a:t>
            </a:r>
            <a:endParaRPr/>
          </a:p>
          <a:p>
            <a:pPr indent="-342900" lvl="0" marL="457200" rtl="0" algn="l">
              <a:lnSpc>
                <a:spcPct val="90000"/>
              </a:lnSpc>
              <a:spcBef>
                <a:spcPts val="1000"/>
              </a:spcBef>
              <a:spcAft>
                <a:spcPts val="0"/>
              </a:spcAft>
              <a:buClr>
                <a:schemeClr val="dk1"/>
              </a:buClr>
              <a:buSzPts val="1800"/>
              <a:buChar char="•"/>
            </a:pPr>
            <a:r>
              <a:rPr lang="en-US"/>
              <a:t>Different analytic choices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Data</a:t>
            </a:r>
            <a:endParaRPr/>
          </a:p>
        </p:txBody>
      </p:sp>
      <p:sp>
        <p:nvSpPr>
          <p:cNvPr id="423" name="Google Shape;423;p39"/>
          <p:cNvSpPr txBox="1"/>
          <p:nvPr>
            <p:ph idx="1" type="body"/>
          </p:nvPr>
        </p:nvSpPr>
        <p:spPr>
          <a:xfrm>
            <a:off x="838200" y="1247775"/>
            <a:ext cx="5181600" cy="4929188"/>
          </a:xfrm>
          <a:prstGeom prst="rect">
            <a:avLst/>
          </a:prstGeom>
          <a:noFill/>
          <a:ln>
            <a:noFill/>
          </a:ln>
        </p:spPr>
        <p:txBody>
          <a:bodyPr anchorCtr="0" anchor="t" bIns="45700" lIns="91425" spcFirstLastPara="1" rIns="91425" wrap="square" tIns="45700">
            <a:normAutofit fontScale="92500" lnSpcReduction="10000"/>
          </a:bodyPr>
          <a:lstStyle/>
          <a:p>
            <a:pPr indent="-342900" lvl="0" marL="457200" rtl="0" algn="l">
              <a:lnSpc>
                <a:spcPct val="90000"/>
              </a:lnSpc>
              <a:spcBef>
                <a:spcPts val="1000"/>
              </a:spcBef>
              <a:spcAft>
                <a:spcPts val="0"/>
              </a:spcAft>
              <a:buClr>
                <a:schemeClr val="dk1"/>
              </a:buClr>
              <a:buSzPct val="74844"/>
              <a:buChar char="•"/>
            </a:pPr>
            <a:r>
              <a:rPr lang="en-US" sz="2600"/>
              <a:t>All teams were given the same data set collected by a sports-statistics firm across four major football leagues, games, years, referees, players.</a:t>
            </a:r>
            <a:endParaRPr/>
          </a:p>
          <a:p>
            <a:pPr indent="-342900" lvl="0" marL="457200" rtl="0" algn="l">
              <a:lnSpc>
                <a:spcPct val="90000"/>
              </a:lnSpc>
              <a:spcBef>
                <a:spcPts val="1000"/>
              </a:spcBef>
              <a:spcAft>
                <a:spcPts val="0"/>
              </a:spcAft>
              <a:buClr>
                <a:schemeClr val="dk1"/>
              </a:buClr>
              <a:buSzPct val="74844"/>
              <a:buChar char="•"/>
            </a:pPr>
            <a:r>
              <a:rPr lang="en-US" sz="2600"/>
              <a:t>Referee calls, counts of how often referees encountered each player, and player demographics including team position, height and weight. </a:t>
            </a:r>
            <a:endParaRPr/>
          </a:p>
          <a:p>
            <a:pPr indent="-342900" lvl="0" marL="457200" rtl="0" algn="l">
              <a:lnSpc>
                <a:spcPct val="90000"/>
              </a:lnSpc>
              <a:spcBef>
                <a:spcPts val="1000"/>
              </a:spcBef>
              <a:spcAft>
                <a:spcPts val="0"/>
              </a:spcAft>
              <a:buClr>
                <a:schemeClr val="dk1"/>
              </a:buClr>
              <a:buSzPct val="74844"/>
              <a:buChar char="•"/>
            </a:pPr>
            <a:r>
              <a:rPr lang="en-US" sz="2600"/>
              <a:t>Includes a rating of players' skin color, coded manually: </a:t>
            </a:r>
            <a:endParaRPr/>
          </a:p>
          <a:p>
            <a:pPr indent="-342900" lvl="1" marL="914400" rtl="0" algn="l">
              <a:lnSpc>
                <a:spcPct val="90000"/>
              </a:lnSpc>
              <a:spcBef>
                <a:spcPts val="500"/>
              </a:spcBef>
              <a:spcAft>
                <a:spcPts val="0"/>
              </a:spcAft>
              <a:buSzPct val="81081"/>
              <a:buChar char="•"/>
            </a:pPr>
            <a:r>
              <a:rPr lang="en-US"/>
              <a:t>two independent coders sorted photographs of players into five categories ranging from 'very light' to 'very dark' skin tone.</a:t>
            </a:r>
            <a:endParaRPr/>
          </a:p>
          <a:p>
            <a:pPr indent="-228600" lvl="0" marL="457200" rtl="0" algn="l">
              <a:lnSpc>
                <a:spcPct val="90000"/>
              </a:lnSpc>
              <a:spcBef>
                <a:spcPts val="1000"/>
              </a:spcBef>
              <a:spcAft>
                <a:spcPts val="0"/>
              </a:spcAft>
              <a:buClr>
                <a:schemeClr val="dk1"/>
              </a:buClr>
              <a:buSzPct val="69498"/>
              <a:buNone/>
            </a:pPr>
            <a:r>
              <a:t/>
            </a:r>
            <a:endParaRPr/>
          </a:p>
        </p:txBody>
      </p:sp>
      <p:sp>
        <p:nvSpPr>
          <p:cNvPr id="424" name="Google Shape;424;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id="425" name="Google Shape;425;p39"/>
          <p:cNvPicPr preferRelativeResize="0"/>
          <p:nvPr>
            <p:ph idx="4294967295" type="body"/>
          </p:nvPr>
        </p:nvPicPr>
        <p:blipFill rotWithShape="1">
          <a:blip r:embed="rId3">
            <a:alphaModFix/>
          </a:blip>
          <a:srcRect b="0" l="0" r="0" t="0"/>
          <a:stretch/>
        </p:blipFill>
        <p:spPr>
          <a:xfrm>
            <a:off x="6172200" y="1247775"/>
            <a:ext cx="5237162" cy="49799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838200" y="76200"/>
            <a:ext cx="1077468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Different analytic choices: modeling approach</a:t>
            </a:r>
            <a:endParaRPr/>
          </a:p>
        </p:txBody>
      </p:sp>
      <p:pic>
        <p:nvPicPr>
          <p:cNvPr id="431" name="Google Shape;431;p40"/>
          <p:cNvPicPr preferRelativeResize="0"/>
          <p:nvPr>
            <p:ph idx="1" type="body"/>
          </p:nvPr>
        </p:nvPicPr>
        <p:blipFill rotWithShape="1">
          <a:blip r:embed="rId3">
            <a:alphaModFix/>
          </a:blip>
          <a:srcRect b="0" l="0" r="0" t="0"/>
          <a:stretch/>
        </p:blipFill>
        <p:spPr>
          <a:xfrm>
            <a:off x="1328595" y="1146175"/>
            <a:ext cx="9542748" cy="49799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1"/>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Different analytic choices: covariates used</a:t>
            </a:r>
            <a:endParaRPr/>
          </a:p>
        </p:txBody>
      </p:sp>
      <p:pic>
        <p:nvPicPr>
          <p:cNvPr id="437" name="Google Shape;437;p41"/>
          <p:cNvPicPr preferRelativeResize="0"/>
          <p:nvPr>
            <p:ph idx="1" type="body"/>
          </p:nvPr>
        </p:nvPicPr>
        <p:blipFill rotWithShape="1">
          <a:blip r:embed="rId3">
            <a:alphaModFix/>
          </a:blip>
          <a:srcRect b="0" l="0" r="0" t="0"/>
          <a:stretch/>
        </p:blipFill>
        <p:spPr>
          <a:xfrm rot="5400000">
            <a:off x="3180783" y="385590"/>
            <a:ext cx="4927748" cy="6351322"/>
          </a:xfrm>
          <a:prstGeom prst="rect">
            <a:avLst/>
          </a:prstGeom>
          <a:noFill/>
          <a:ln>
            <a:noFill/>
          </a:ln>
        </p:spPr>
      </p:pic>
      <p:sp>
        <p:nvSpPr>
          <p:cNvPr id="438" name="Google Shape;438;p41"/>
          <p:cNvSpPr txBox="1"/>
          <p:nvPr/>
        </p:nvSpPr>
        <p:spPr>
          <a:xfrm>
            <a:off x="9273473" y="1197621"/>
            <a:ext cx="3433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Odds ratio of red-carding a darker player</a:t>
            </a:r>
            <a:endParaRPr/>
          </a:p>
        </p:txBody>
      </p:sp>
      <p:pic>
        <p:nvPicPr>
          <p:cNvPr id="444" name="Google Shape;444;p42"/>
          <p:cNvPicPr preferRelativeResize="0"/>
          <p:nvPr>
            <p:ph idx="1" type="body"/>
          </p:nvPr>
        </p:nvPicPr>
        <p:blipFill rotWithShape="1">
          <a:blip r:embed="rId3">
            <a:alphaModFix/>
          </a:blip>
          <a:srcRect b="0" l="0" r="0" t="0"/>
          <a:stretch/>
        </p:blipFill>
        <p:spPr>
          <a:xfrm>
            <a:off x="1703191" y="1146175"/>
            <a:ext cx="8793555" cy="49799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en-US"/>
              <a:t>Best practices</a:t>
            </a:r>
            <a:endParaRPr/>
          </a:p>
        </p:txBody>
      </p:sp>
      <p:sp>
        <p:nvSpPr>
          <p:cNvPr id="450" name="Google Shape;450;p4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888888"/>
              </a:buClr>
              <a:buSzPts val="24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Best practices for data ethics</a:t>
            </a:r>
            <a:endParaRPr/>
          </a:p>
        </p:txBody>
      </p:sp>
      <p:sp>
        <p:nvSpPr>
          <p:cNvPr id="456" name="Google Shape;456;p44"/>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rmAutofit fontScale="85000" lnSpcReduction="20000"/>
          </a:bodyPr>
          <a:lstStyle/>
          <a:p>
            <a:pPr indent="-342900" lvl="0" marL="457200" rtl="0" algn="l">
              <a:lnSpc>
                <a:spcPct val="90000"/>
              </a:lnSpc>
              <a:spcBef>
                <a:spcPts val="1000"/>
              </a:spcBef>
              <a:spcAft>
                <a:spcPts val="0"/>
              </a:spcAft>
              <a:buClr>
                <a:schemeClr val="dk1"/>
              </a:buClr>
              <a:buSzPct val="75630"/>
              <a:buChar char="•"/>
            </a:pPr>
            <a:r>
              <a:rPr lang="en-US"/>
              <a:t>Keep Data Ethics in the Spotlight</a:t>
            </a:r>
            <a:endParaRPr/>
          </a:p>
          <a:p>
            <a:pPr indent="-342900" lvl="1" marL="914400" rtl="0" algn="l">
              <a:lnSpc>
                <a:spcPct val="90000"/>
              </a:lnSpc>
              <a:spcBef>
                <a:spcPts val="500"/>
              </a:spcBef>
              <a:spcAft>
                <a:spcPts val="0"/>
              </a:spcAft>
              <a:buSzPct val="88235"/>
              <a:buChar char="•"/>
            </a:pPr>
            <a:r>
              <a:rPr lang="en-US"/>
              <a:t>Data ethics is a pervasive aspect of data practices</a:t>
            </a:r>
            <a:endParaRPr/>
          </a:p>
          <a:p>
            <a:pPr indent="-342900" lvl="0" marL="457200" rtl="0" algn="l">
              <a:lnSpc>
                <a:spcPct val="90000"/>
              </a:lnSpc>
              <a:spcBef>
                <a:spcPts val="1000"/>
              </a:spcBef>
              <a:spcAft>
                <a:spcPts val="0"/>
              </a:spcAft>
              <a:buClr>
                <a:schemeClr val="dk1"/>
              </a:buClr>
              <a:buSzPct val="75630"/>
              <a:buChar char="•"/>
            </a:pPr>
            <a:r>
              <a:rPr lang="en-US"/>
              <a:t>Consider the Human Lives and Interests Behind the Data</a:t>
            </a:r>
            <a:endParaRPr/>
          </a:p>
          <a:p>
            <a:pPr indent="-342900" lvl="1" marL="914400" rtl="0" algn="l">
              <a:lnSpc>
                <a:spcPct val="90000"/>
              </a:lnSpc>
              <a:spcBef>
                <a:spcPts val="500"/>
              </a:spcBef>
              <a:spcAft>
                <a:spcPts val="0"/>
              </a:spcAft>
              <a:buSzPct val="88235"/>
              <a:buChar char="•"/>
            </a:pPr>
            <a:r>
              <a:rPr lang="en-US"/>
              <a:t>Data are being collected for important human purposes and interests</a:t>
            </a:r>
            <a:endParaRPr/>
          </a:p>
          <a:p>
            <a:pPr indent="-342900" lvl="0" marL="457200" rtl="0" algn="l">
              <a:lnSpc>
                <a:spcPct val="90000"/>
              </a:lnSpc>
              <a:spcBef>
                <a:spcPts val="1000"/>
              </a:spcBef>
              <a:spcAft>
                <a:spcPts val="0"/>
              </a:spcAft>
              <a:buClr>
                <a:schemeClr val="dk1"/>
              </a:buClr>
              <a:buSzPct val="75630"/>
              <a:buChar char="•"/>
            </a:pPr>
            <a:r>
              <a:rPr lang="en-US"/>
              <a:t>Focus on Downstream Risks and Uses of Data</a:t>
            </a:r>
            <a:endParaRPr/>
          </a:p>
          <a:p>
            <a:pPr indent="-342898" lvl="1" marL="914400" rtl="0" algn="l">
              <a:lnSpc>
                <a:spcPct val="90000"/>
              </a:lnSpc>
              <a:spcBef>
                <a:spcPts val="500"/>
              </a:spcBef>
              <a:spcAft>
                <a:spcPts val="0"/>
              </a:spcAft>
              <a:buSzPct val="88235"/>
              <a:buChar char="•"/>
            </a:pPr>
            <a:r>
              <a:rPr lang="en-US"/>
              <a:t>What happens to or with the data later on, even after it leaves our hands. </a:t>
            </a:r>
            <a:endParaRPr/>
          </a:p>
          <a:p>
            <a:pPr indent="-342900" lvl="1" marL="914400" rtl="0" algn="l">
              <a:lnSpc>
                <a:spcPct val="90000"/>
              </a:lnSpc>
              <a:spcBef>
                <a:spcPts val="500"/>
              </a:spcBef>
              <a:spcAft>
                <a:spcPts val="0"/>
              </a:spcAft>
              <a:buSzPct val="88235"/>
              <a:buChar char="•"/>
            </a:pPr>
            <a:r>
              <a:rPr lang="en-US"/>
              <a:t>Where the data might be five or ten years from now? In whose hands? For what purposes? And with what safeguards?</a:t>
            </a:r>
            <a:endParaRPr/>
          </a:p>
          <a:p>
            <a:pPr indent="-342900" lvl="0" marL="457200" rtl="0" algn="l">
              <a:lnSpc>
                <a:spcPct val="90000"/>
              </a:lnSpc>
              <a:spcBef>
                <a:spcPts val="1000"/>
              </a:spcBef>
              <a:spcAft>
                <a:spcPts val="0"/>
              </a:spcAft>
              <a:buClr>
                <a:schemeClr val="dk1"/>
              </a:buClr>
              <a:buSzPct val="75630"/>
              <a:buChar char="•"/>
            </a:pPr>
            <a:r>
              <a:rPr lang="en-US"/>
              <a:t>Avoid Dangerous Hype and Myths around ‘Big Data’</a:t>
            </a:r>
            <a:endParaRPr/>
          </a:p>
          <a:p>
            <a:pPr indent="-342898" lvl="1" marL="914400" rtl="0" algn="l">
              <a:lnSpc>
                <a:spcPct val="90000"/>
              </a:lnSpc>
              <a:spcBef>
                <a:spcPts val="500"/>
              </a:spcBef>
              <a:spcAft>
                <a:spcPts val="0"/>
              </a:spcAft>
              <a:buSzPct val="88235"/>
              <a:buChar char="•"/>
            </a:pPr>
            <a:r>
              <a:rPr lang="en-US"/>
              <a:t>Data is powerful, but it isn’t a silver bullet for complex social problems. </a:t>
            </a:r>
            <a:endParaRPr/>
          </a:p>
          <a:p>
            <a:pPr indent="-342900" lvl="1" marL="914400" rtl="0" algn="l">
              <a:lnSpc>
                <a:spcPct val="90000"/>
              </a:lnSpc>
              <a:spcBef>
                <a:spcPts val="500"/>
              </a:spcBef>
              <a:spcAft>
                <a:spcPts val="0"/>
              </a:spcAft>
              <a:buSzPct val="88235"/>
              <a:buChar char="•"/>
            </a:pPr>
            <a:r>
              <a:rPr lang="en-US"/>
              <a:t>Digital “snake oil” can create unmet hopes and expectations that lead to consumer and media backlash</a:t>
            </a:r>
            <a:endParaRPr/>
          </a:p>
          <a:p>
            <a:pPr indent="-342900" lvl="0" marL="457200" rtl="0" algn="l">
              <a:lnSpc>
                <a:spcPct val="90000"/>
              </a:lnSpc>
              <a:spcBef>
                <a:spcPts val="1000"/>
              </a:spcBef>
              <a:spcAft>
                <a:spcPts val="0"/>
              </a:spcAft>
              <a:buClr>
                <a:schemeClr val="dk1"/>
              </a:buClr>
              <a:buSzPct val="75630"/>
              <a:buChar char="•"/>
            </a:pPr>
            <a:r>
              <a:rPr lang="en-US"/>
              <a:t>Promote Values of Transparency, Autonomy, and Trustworthiness</a:t>
            </a:r>
            <a:endParaRPr/>
          </a:p>
          <a:p>
            <a:pPr indent="-342900" lvl="1" marL="914400" rtl="0" algn="l">
              <a:lnSpc>
                <a:spcPct val="90000"/>
              </a:lnSpc>
              <a:spcBef>
                <a:spcPts val="500"/>
              </a:spcBef>
              <a:spcAft>
                <a:spcPts val="0"/>
              </a:spcAft>
              <a:buSzPct val="88235"/>
              <a:buChar char="•"/>
            </a:pPr>
            <a:r>
              <a:rPr lang="en-US"/>
              <a:t>Clear and understandable data collection, use, and privacy policies. Favoring ‘opt-in’ rather than ‘opt-out’ options and offering choice for data participants can enhance autonomy and transparency, and promote greater trust.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Best practices for data ethics</a:t>
            </a:r>
            <a:endParaRPr/>
          </a:p>
        </p:txBody>
      </p:sp>
      <p:sp>
        <p:nvSpPr>
          <p:cNvPr id="462" name="Google Shape;462;p45"/>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rmAutofit lnSpcReduction="20000"/>
          </a:bodyPr>
          <a:lstStyle/>
          <a:p>
            <a:pPr indent="-352167" lvl="0" marL="457200" rtl="0" algn="l">
              <a:lnSpc>
                <a:spcPct val="90000"/>
              </a:lnSpc>
              <a:spcBef>
                <a:spcPts val="1000"/>
              </a:spcBef>
              <a:spcAft>
                <a:spcPts val="0"/>
              </a:spcAft>
              <a:buClr>
                <a:schemeClr val="dk1"/>
              </a:buClr>
              <a:buSzPts val="1946"/>
              <a:buChar char="•"/>
            </a:pPr>
            <a:r>
              <a:rPr lang="en-US"/>
              <a:t>Consider Disparate Interests, Resources, and Impacts</a:t>
            </a:r>
            <a:endParaRPr/>
          </a:p>
          <a:p>
            <a:pPr indent="-352167" lvl="1" marL="914400" rtl="0" algn="l">
              <a:lnSpc>
                <a:spcPct val="90000"/>
              </a:lnSpc>
              <a:spcBef>
                <a:spcPts val="500"/>
              </a:spcBef>
              <a:spcAft>
                <a:spcPts val="0"/>
              </a:spcAft>
              <a:buSzPts val="1946"/>
              <a:buChar char="•"/>
            </a:pPr>
            <a:r>
              <a:rPr lang="en-US"/>
              <a:t>Understand the profound risk in many data practices of producing or magnifying disparate impacts; that is, of making some people better off and others worse off, whether this is in terms of their social share of economic well-being, political power, health, justice</a:t>
            </a:r>
            <a:endParaRPr/>
          </a:p>
          <a:p>
            <a:pPr indent="-352167" lvl="0" marL="457200" rtl="0" algn="l">
              <a:lnSpc>
                <a:spcPct val="90000"/>
              </a:lnSpc>
              <a:spcBef>
                <a:spcPts val="1000"/>
              </a:spcBef>
              <a:spcAft>
                <a:spcPts val="0"/>
              </a:spcAft>
              <a:buClr>
                <a:schemeClr val="dk1"/>
              </a:buClr>
              <a:buSzPts val="1946"/>
              <a:buChar char="•"/>
            </a:pPr>
            <a:r>
              <a:rPr lang="en-US"/>
              <a:t>Invite Diverse Stakeholder Input</a:t>
            </a:r>
            <a:endParaRPr/>
          </a:p>
          <a:p>
            <a:pPr indent="-352167" lvl="1" marL="914400" rtl="0" algn="l">
              <a:lnSpc>
                <a:spcPct val="90000"/>
              </a:lnSpc>
              <a:spcBef>
                <a:spcPts val="500"/>
              </a:spcBef>
              <a:spcAft>
                <a:spcPts val="0"/>
              </a:spcAft>
              <a:buSzPts val="1946"/>
              <a:buChar char="•"/>
            </a:pPr>
            <a:r>
              <a:rPr lang="en-US"/>
              <a:t>Invite input from diverse stakeholders outside of the team and organization.</a:t>
            </a:r>
            <a:endParaRPr/>
          </a:p>
          <a:p>
            <a:pPr indent="-352167" lvl="0" marL="457200" rtl="0" algn="l">
              <a:lnSpc>
                <a:spcPct val="90000"/>
              </a:lnSpc>
              <a:spcBef>
                <a:spcPts val="1000"/>
              </a:spcBef>
              <a:spcAft>
                <a:spcPts val="0"/>
              </a:spcAft>
              <a:buClr>
                <a:schemeClr val="dk1"/>
              </a:buClr>
              <a:buSzPts val="1946"/>
              <a:buChar char="•"/>
            </a:pPr>
            <a:r>
              <a:rPr lang="en-US"/>
              <a:t>Design for Privacy and Security</a:t>
            </a:r>
            <a:endParaRPr/>
          </a:p>
          <a:p>
            <a:pPr indent="-352167" lvl="1" marL="914400" rtl="0" algn="l">
              <a:lnSpc>
                <a:spcPct val="90000"/>
              </a:lnSpc>
              <a:spcBef>
                <a:spcPts val="500"/>
              </a:spcBef>
              <a:spcAft>
                <a:spcPts val="0"/>
              </a:spcAft>
              <a:buSzPts val="1946"/>
              <a:buChar char="•"/>
            </a:pPr>
            <a:r>
              <a:rPr lang="en-US"/>
              <a:t>data privacy and security remain at the forefront of project design, planning, execution, and oversight, and are never treated as marginal, external, or ‘after-the-fact’ concerns.</a:t>
            </a:r>
            <a:endParaRPr/>
          </a:p>
          <a:p>
            <a:pPr indent="-352167" lvl="0" marL="457200" rtl="0" algn="l">
              <a:lnSpc>
                <a:spcPct val="90000"/>
              </a:lnSpc>
              <a:spcBef>
                <a:spcPts val="1000"/>
              </a:spcBef>
              <a:spcAft>
                <a:spcPts val="0"/>
              </a:spcAft>
              <a:buClr>
                <a:schemeClr val="dk1"/>
              </a:buClr>
              <a:buSzPts val="1946"/>
              <a:buChar char="•"/>
            </a:pPr>
            <a:r>
              <a:rPr lang="en-US"/>
              <a:t>Make Ethical Reflection &amp; Practice Standard, Pervasive, Iterative, and Rewarding</a:t>
            </a:r>
            <a:endParaRPr/>
          </a:p>
          <a:p>
            <a:pPr indent="-228600" lvl="0" marL="457200" rtl="0" algn="l">
              <a:lnSpc>
                <a:spcPct val="90000"/>
              </a:lnSpc>
              <a:spcBef>
                <a:spcPts val="1000"/>
              </a:spcBef>
              <a:spcAft>
                <a:spcPts val="0"/>
              </a:spcAft>
              <a:buClr>
                <a:schemeClr val="dk1"/>
              </a:buClr>
              <a:buSzPts val="1946"/>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AI makes ethical decisions</a:t>
            </a:r>
            <a:endParaRPr/>
          </a:p>
        </p:txBody>
      </p:sp>
      <p:sp>
        <p:nvSpPr>
          <p:cNvPr id="128" name="Google Shape;128;p5"/>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Positive/negative impacts of AI unevenly distributed</a:t>
            </a:r>
            <a:endParaRPr/>
          </a:p>
          <a:p>
            <a:pPr indent="-342900" lvl="0" marL="457200" rtl="0" algn="l">
              <a:lnSpc>
                <a:spcPct val="90000"/>
              </a:lnSpc>
              <a:spcBef>
                <a:spcPts val="1000"/>
              </a:spcBef>
              <a:spcAft>
                <a:spcPts val="0"/>
              </a:spcAft>
              <a:buClr>
                <a:schemeClr val="dk1"/>
              </a:buClr>
              <a:buSzPts val="1800"/>
              <a:buChar char="•"/>
            </a:pPr>
            <a:r>
              <a:rPr lang="en-US"/>
              <a:t>AI can choose ‘winners’ and ‘losers’ or magnifying existing inequalities</a:t>
            </a:r>
            <a:endParaRPr/>
          </a:p>
          <a:p>
            <a:pPr indent="-342900" lvl="1" marL="914400" rtl="0" algn="l">
              <a:lnSpc>
                <a:spcPct val="90000"/>
              </a:lnSpc>
              <a:spcBef>
                <a:spcPts val="1000"/>
              </a:spcBef>
              <a:spcAft>
                <a:spcPts val="0"/>
              </a:spcAft>
              <a:buSzPts val="1800"/>
              <a:buChar char="•"/>
            </a:pPr>
            <a:r>
              <a:rPr lang="en-US"/>
              <a:t>Who benefits from AI? e.g., AI automation is profitable for companies.</a:t>
            </a:r>
            <a:endParaRPr/>
          </a:p>
          <a:p>
            <a:pPr indent="-342900" lvl="1" marL="914400" rtl="0" algn="l">
              <a:lnSpc>
                <a:spcPct val="90000"/>
              </a:lnSpc>
              <a:spcBef>
                <a:spcPts val="1000"/>
              </a:spcBef>
              <a:spcAft>
                <a:spcPts val="0"/>
              </a:spcAft>
              <a:buSzPts val="1800"/>
              <a:buChar char="•"/>
            </a:pPr>
            <a:r>
              <a:rPr lang="en-US"/>
              <a:t>Who is harmed?  e.g., AI automation could increase income inequality.</a:t>
            </a:r>
            <a:endParaRPr/>
          </a:p>
          <a:p>
            <a:pPr indent="-342900" lvl="0" marL="457200" rtl="0" algn="l">
              <a:lnSpc>
                <a:spcPct val="90000"/>
              </a:lnSpc>
              <a:spcBef>
                <a:spcPts val="1000"/>
              </a:spcBef>
              <a:spcAft>
                <a:spcPts val="0"/>
              </a:spcAft>
              <a:buClr>
                <a:schemeClr val="dk1"/>
              </a:buClr>
              <a:buSzPts val="1800"/>
              <a:buChar char="•"/>
            </a:pPr>
            <a:r>
              <a:rPr i="1" lang="en-US"/>
              <a:t>AI fairness</a:t>
            </a:r>
            <a:r>
              <a:rPr lang="en-US"/>
              <a:t>: How do we know who is harmed by AI, who benefits?</a:t>
            </a:r>
            <a:endParaRPr/>
          </a:p>
          <a:p>
            <a:pPr indent="-342900" lvl="0" marL="457200" rtl="0" algn="l">
              <a:lnSpc>
                <a:spcPct val="90000"/>
              </a:lnSpc>
              <a:spcBef>
                <a:spcPts val="1000"/>
              </a:spcBef>
              <a:spcAft>
                <a:spcPts val="0"/>
              </a:spcAft>
              <a:buClr>
                <a:schemeClr val="dk1"/>
              </a:buClr>
              <a:buSzPts val="1800"/>
              <a:buChar char="•"/>
            </a:pPr>
            <a:r>
              <a:rPr i="1" lang="en-US"/>
              <a:t>AI justice</a:t>
            </a:r>
            <a:r>
              <a:rPr lang="en-US"/>
              <a:t>: How do we ensure that access to the benefits of AI, and exposure to its harms, are distributed in the right way?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animEffect filter="fade" transition="in">
                                      <p:cBhvr>
                                        <p:cTn dur="1000"/>
                                        <p:tgtEl>
                                          <p:spTgt spid="1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5" st="5"/>
                                            </p:txEl>
                                          </p:spTgt>
                                        </p:tgtEl>
                                        <p:attrNameLst>
                                          <p:attrName>style.visibility</p:attrName>
                                        </p:attrNameLst>
                                      </p:cBhvr>
                                      <p:to>
                                        <p:strVal val="visible"/>
                                      </p:to>
                                    </p:set>
                                    <p:animEffect filter="fade" transition="in">
                                      <p:cBhvr>
                                        <p:cTn dur="1000"/>
                                        <p:tgtEl>
                                          <p:spTgt spid="12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Best practices for data ethics</a:t>
            </a:r>
            <a:endParaRPr/>
          </a:p>
        </p:txBody>
      </p:sp>
      <p:sp>
        <p:nvSpPr>
          <p:cNvPr id="468" name="Google Shape;468;p4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Quantitative methods to reduce bias in AI (this course)</a:t>
            </a:r>
            <a:endParaRPr/>
          </a:p>
          <a:p>
            <a:pPr indent="-342900" lvl="1" marL="914400" rtl="0" algn="l">
              <a:lnSpc>
                <a:spcPct val="90000"/>
              </a:lnSpc>
              <a:spcBef>
                <a:spcPts val="500"/>
              </a:spcBef>
              <a:spcAft>
                <a:spcPts val="0"/>
              </a:spcAft>
              <a:buSzPts val="1800"/>
              <a:buChar char="•"/>
            </a:pPr>
            <a:r>
              <a:rPr lang="en-US"/>
              <a:t>General Machine Learning</a:t>
            </a:r>
            <a:endParaRPr/>
          </a:p>
          <a:p>
            <a:pPr indent="-342900" lvl="2" marL="1371600" rtl="0" algn="l">
              <a:lnSpc>
                <a:spcPct val="90000"/>
              </a:lnSpc>
              <a:spcBef>
                <a:spcPts val="500"/>
              </a:spcBef>
              <a:spcAft>
                <a:spcPts val="0"/>
              </a:spcAft>
              <a:buSzPts val="1800"/>
              <a:buChar char="•"/>
            </a:pPr>
            <a:r>
              <a:rPr lang="en-US"/>
              <a:t>Classification</a:t>
            </a:r>
            <a:endParaRPr/>
          </a:p>
          <a:p>
            <a:pPr indent="-342900" lvl="2" marL="1371600" rtl="0" algn="l">
              <a:lnSpc>
                <a:spcPct val="90000"/>
              </a:lnSpc>
              <a:spcBef>
                <a:spcPts val="500"/>
              </a:spcBef>
              <a:spcAft>
                <a:spcPts val="0"/>
              </a:spcAft>
              <a:buSzPts val="1800"/>
              <a:buChar char="•"/>
            </a:pPr>
            <a:r>
              <a:rPr lang="en-US"/>
              <a:t>Regression</a:t>
            </a:r>
            <a:endParaRPr/>
          </a:p>
          <a:p>
            <a:pPr indent="-342900" lvl="2" marL="1371600" rtl="0" algn="l">
              <a:lnSpc>
                <a:spcPct val="90000"/>
              </a:lnSpc>
              <a:spcBef>
                <a:spcPts val="500"/>
              </a:spcBef>
              <a:spcAft>
                <a:spcPts val="0"/>
              </a:spcAft>
              <a:buSzPts val="1800"/>
              <a:buChar char="•"/>
            </a:pPr>
            <a:r>
              <a:rPr lang="en-US"/>
              <a:t>Structured prediction</a:t>
            </a:r>
            <a:endParaRPr/>
          </a:p>
          <a:p>
            <a:pPr indent="-342900" lvl="2" marL="1371600" rtl="0" algn="l">
              <a:lnSpc>
                <a:spcPct val="90000"/>
              </a:lnSpc>
              <a:spcBef>
                <a:spcPts val="500"/>
              </a:spcBef>
              <a:spcAft>
                <a:spcPts val="0"/>
              </a:spcAft>
              <a:buSzPts val="1800"/>
              <a:buChar char="•"/>
            </a:pPr>
            <a:r>
              <a:rPr lang="en-US"/>
              <a:t>Graphs</a:t>
            </a:r>
            <a:endParaRPr/>
          </a:p>
          <a:p>
            <a:pPr indent="-342900" lvl="1" marL="914400" rtl="0" algn="l">
              <a:lnSpc>
                <a:spcPct val="90000"/>
              </a:lnSpc>
              <a:spcBef>
                <a:spcPts val="500"/>
              </a:spcBef>
              <a:spcAft>
                <a:spcPts val="0"/>
              </a:spcAft>
              <a:buSzPts val="1800"/>
              <a:buChar char="•"/>
            </a:pPr>
            <a:r>
              <a:rPr lang="en-US"/>
              <a:t>Representation Learning</a:t>
            </a:r>
            <a:endParaRPr/>
          </a:p>
          <a:p>
            <a:pPr indent="-342900" lvl="2" marL="1371600" rtl="0" algn="l">
              <a:lnSpc>
                <a:spcPct val="90000"/>
              </a:lnSpc>
              <a:spcBef>
                <a:spcPts val="500"/>
              </a:spcBef>
              <a:spcAft>
                <a:spcPts val="0"/>
              </a:spcAft>
              <a:buSzPts val="1800"/>
              <a:buChar char="•"/>
            </a:pPr>
            <a:r>
              <a:rPr lang="en-US"/>
              <a:t>Variational Autoencoders</a:t>
            </a:r>
            <a:endParaRPr/>
          </a:p>
          <a:p>
            <a:pPr indent="-342900" lvl="1" marL="914400" rtl="0" algn="l">
              <a:lnSpc>
                <a:spcPct val="90000"/>
              </a:lnSpc>
              <a:spcBef>
                <a:spcPts val="500"/>
              </a:spcBef>
              <a:spcAft>
                <a:spcPts val="0"/>
              </a:spcAft>
              <a:buSzPts val="1800"/>
              <a:buChar char="•"/>
            </a:pPr>
            <a:r>
              <a:rPr lang="en-US"/>
              <a:t>Natural Language Processing</a:t>
            </a:r>
            <a:endParaRPr/>
          </a:p>
          <a:p>
            <a:pPr indent="-342900" lvl="2" marL="1371600" rtl="0" algn="l">
              <a:lnSpc>
                <a:spcPct val="90000"/>
              </a:lnSpc>
              <a:spcBef>
                <a:spcPts val="500"/>
              </a:spcBef>
              <a:spcAft>
                <a:spcPts val="0"/>
              </a:spcAft>
              <a:buSzPts val="1800"/>
              <a:buChar char="•"/>
            </a:pPr>
            <a:r>
              <a:rPr lang="en-US"/>
              <a:t>Word Embeddings</a:t>
            </a:r>
            <a:endParaRPr/>
          </a:p>
          <a:p>
            <a:pPr indent="-342900" lvl="2" marL="1371600" rtl="0" algn="l">
              <a:lnSpc>
                <a:spcPct val="90000"/>
              </a:lnSpc>
              <a:spcBef>
                <a:spcPts val="500"/>
              </a:spcBef>
              <a:spcAft>
                <a:spcPts val="0"/>
              </a:spcAft>
              <a:buSzPts val="1800"/>
              <a:buChar char="•"/>
            </a:pPr>
            <a:r>
              <a:rPr lang="en-US"/>
              <a:t>Coreference Resolution</a:t>
            </a:r>
            <a:endParaRPr/>
          </a:p>
          <a:p>
            <a:pPr indent="-342900" lvl="2" marL="1371600" rtl="0" algn="l">
              <a:lnSpc>
                <a:spcPct val="90000"/>
              </a:lnSpc>
              <a:spcBef>
                <a:spcPts val="500"/>
              </a:spcBef>
              <a:spcAft>
                <a:spcPts val="0"/>
              </a:spcAft>
              <a:buSzPts val="1800"/>
              <a:buChar char="•"/>
            </a:pPr>
            <a:r>
              <a:rPr lang="en-US"/>
              <a:t>Machine Translation</a:t>
            </a:r>
            <a:endParaRPr/>
          </a:p>
          <a:p>
            <a:pPr indent="-228600" lvl="1" marL="914400" rtl="0" algn="l">
              <a:lnSpc>
                <a:spcPct val="90000"/>
              </a:lnSpc>
              <a:spcBef>
                <a:spcPts val="500"/>
              </a:spcBef>
              <a:spcAft>
                <a:spcPts val="0"/>
              </a:spcAft>
              <a:buSzPts val="1800"/>
              <a:buNone/>
            </a:pPr>
            <a:r>
              <a:t/>
            </a:r>
            <a:endParaRPr/>
          </a:p>
        </p:txBody>
      </p:sp>
      <p:sp>
        <p:nvSpPr>
          <p:cNvPr id="469" name="Google Shape;469;p46"/>
          <p:cNvSpPr txBox="1"/>
          <p:nvPr/>
        </p:nvSpPr>
        <p:spPr>
          <a:xfrm>
            <a:off x="230660" y="6085013"/>
            <a:ext cx="931699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22222"/>
                </a:solidFill>
                <a:latin typeface="Arial"/>
                <a:ea typeface="Arial"/>
                <a:cs typeface="Arial"/>
                <a:sym typeface="Arial"/>
              </a:rPr>
              <a:t>Mehrabi, N., Morstatter, F., Saxena, N., Lerman, K., &amp; Galstyan, A. (2021). A survey on bias and fairness in machine learning. </a:t>
            </a:r>
            <a:r>
              <a:rPr b="0" i="1" lang="en-US" sz="1400" u="none" cap="none" strike="noStrike">
                <a:solidFill>
                  <a:srgbClr val="222222"/>
                </a:solidFill>
                <a:latin typeface="Arial"/>
                <a:ea typeface="Arial"/>
                <a:cs typeface="Arial"/>
                <a:sym typeface="Arial"/>
              </a:rPr>
              <a:t>ACM Computing Surveys (CSUR)</a:t>
            </a:r>
            <a:r>
              <a:rPr b="0" i="0" lang="en-US" sz="1400" u="none" cap="none" strike="noStrike">
                <a:solidFill>
                  <a:srgbClr val="222222"/>
                </a:solidFill>
                <a:latin typeface="Arial"/>
                <a:ea typeface="Arial"/>
                <a:cs typeface="Arial"/>
                <a:sym typeface="Arial"/>
              </a:rPr>
              <a:t>, </a:t>
            </a:r>
            <a:r>
              <a:rPr b="0" i="1" lang="en-US" sz="1400" u="none" cap="none" strike="noStrike">
                <a:solidFill>
                  <a:srgbClr val="222222"/>
                </a:solidFill>
                <a:latin typeface="Arial"/>
                <a:ea typeface="Arial"/>
                <a:cs typeface="Arial"/>
                <a:sym typeface="Arial"/>
              </a:rPr>
              <a:t>54</a:t>
            </a:r>
            <a:r>
              <a:rPr b="0" i="0" lang="en-US" sz="1400" u="none" cap="none" strike="noStrike">
                <a:solidFill>
                  <a:srgbClr val="222222"/>
                </a:solidFill>
                <a:latin typeface="Arial"/>
                <a:ea typeface="Arial"/>
                <a:cs typeface="Arial"/>
                <a:sym typeface="Arial"/>
              </a:rPr>
              <a:t>(6), 1-35.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Case study</a:t>
            </a:r>
            <a:endParaRPr/>
          </a:p>
        </p:txBody>
      </p:sp>
      <p:sp>
        <p:nvSpPr>
          <p:cNvPr id="475" name="Google Shape;475;p4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406400" lvl="0" marL="45720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8"/>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Case study</a:t>
            </a:r>
            <a:endParaRPr/>
          </a:p>
        </p:txBody>
      </p:sp>
      <p:sp>
        <p:nvSpPr>
          <p:cNvPr id="481" name="Google Shape;481;p48"/>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sz="2000"/>
              <a:t>Fred and Tamara are applying for a business loan to help them open their own restaurant. </a:t>
            </a:r>
            <a:endParaRPr sz="2000"/>
          </a:p>
          <a:p>
            <a:pPr indent="-342900" lvl="1" marL="914400" rtl="0" algn="l">
              <a:lnSpc>
                <a:spcPct val="90000"/>
              </a:lnSpc>
              <a:spcBef>
                <a:spcPts val="1000"/>
              </a:spcBef>
              <a:spcAft>
                <a:spcPts val="0"/>
              </a:spcAft>
              <a:buClr>
                <a:schemeClr val="dk1"/>
              </a:buClr>
              <a:buSzPts val="1800"/>
              <a:buChar char="•"/>
            </a:pPr>
            <a:r>
              <a:rPr lang="en-US" sz="2000"/>
              <a:t>Fred is a graduate of a prestigious culinary school, and </a:t>
            </a:r>
            <a:endParaRPr sz="2000"/>
          </a:p>
          <a:p>
            <a:pPr indent="-342900" lvl="1" marL="914400" rtl="0" algn="l">
              <a:lnSpc>
                <a:spcPct val="90000"/>
              </a:lnSpc>
              <a:spcBef>
                <a:spcPts val="1000"/>
              </a:spcBef>
              <a:spcAft>
                <a:spcPts val="0"/>
              </a:spcAft>
              <a:buClr>
                <a:schemeClr val="dk1"/>
              </a:buClr>
              <a:buSzPts val="1800"/>
              <a:buChar char="•"/>
            </a:pPr>
            <a:r>
              <a:rPr lang="en-US" sz="2000"/>
              <a:t>Tamara is an accomplished accountant. </a:t>
            </a:r>
            <a:endParaRPr sz="2000"/>
          </a:p>
          <a:p>
            <a:pPr indent="-342900" lvl="0" marL="457200" rtl="0" algn="l">
              <a:spcBef>
                <a:spcPts val="1000"/>
              </a:spcBef>
              <a:spcAft>
                <a:spcPts val="0"/>
              </a:spcAft>
              <a:buSzPts val="1800"/>
              <a:buChar char="•"/>
            </a:pPr>
            <a:r>
              <a:rPr lang="en-US" sz="2000"/>
              <a:t>Outside consultants say that Fred and Tamara should be able to easily get a loan</a:t>
            </a:r>
            <a:endParaRPr sz="2000"/>
          </a:p>
          <a:p>
            <a:pPr indent="-342900" lvl="0" marL="457200" rtl="0" algn="l">
              <a:lnSpc>
                <a:spcPct val="90000"/>
              </a:lnSpc>
              <a:spcBef>
                <a:spcPts val="1000"/>
              </a:spcBef>
              <a:spcAft>
                <a:spcPts val="0"/>
              </a:spcAft>
              <a:buClr>
                <a:schemeClr val="dk1"/>
              </a:buClr>
              <a:buSzPts val="1800"/>
              <a:buChar char="•"/>
            </a:pPr>
            <a:r>
              <a:rPr lang="en-US" sz="2000"/>
              <a:t>F&amp;T’s bank officer uses software to predict who should get a loan</a:t>
            </a:r>
            <a:endParaRPr sz="2000"/>
          </a:p>
          <a:p>
            <a:pPr indent="-342900" lvl="1" marL="914400" rtl="0" algn="l">
              <a:lnSpc>
                <a:spcPct val="90000"/>
              </a:lnSpc>
              <a:spcBef>
                <a:spcPts val="1000"/>
              </a:spcBef>
              <a:spcAft>
                <a:spcPts val="0"/>
              </a:spcAft>
              <a:buClr>
                <a:schemeClr val="dk1"/>
              </a:buClr>
              <a:buSzPts val="1800"/>
              <a:buChar char="•"/>
            </a:pPr>
            <a:r>
              <a:rPr lang="en-US" sz="2000"/>
              <a:t>Data: </a:t>
            </a:r>
            <a:r>
              <a:rPr lang="en-US" sz="2000"/>
              <a:t>information about Fred and Tamara’s lives that goes well beyond what they were asked to disclose on their loan application</a:t>
            </a:r>
            <a:endParaRPr sz="2000"/>
          </a:p>
          <a:p>
            <a:pPr indent="-355600" lvl="2" marL="1371600" rtl="0" algn="l">
              <a:spcBef>
                <a:spcPts val="1000"/>
              </a:spcBef>
              <a:spcAft>
                <a:spcPts val="0"/>
              </a:spcAft>
              <a:buSzPts val="2000"/>
              <a:buChar char="•"/>
            </a:pPr>
            <a:r>
              <a:rPr lang="en-US"/>
              <a:t>on-time bill payment history</a:t>
            </a:r>
            <a:endParaRPr/>
          </a:p>
          <a:p>
            <a:pPr indent="-342900" lvl="2" marL="1371600" rtl="0" algn="l">
              <a:spcBef>
                <a:spcPts val="1000"/>
              </a:spcBef>
              <a:spcAft>
                <a:spcPts val="0"/>
              </a:spcAft>
              <a:buSzPts val="1800"/>
              <a:buChar char="•"/>
            </a:pPr>
            <a:r>
              <a:rPr lang="en-US"/>
              <a:t>drugstore purchases (likely medical histories), </a:t>
            </a:r>
            <a:endParaRPr/>
          </a:p>
          <a:p>
            <a:pPr indent="-342900" lvl="2" marL="1371600" rtl="0" algn="l">
              <a:spcBef>
                <a:spcPts val="1000"/>
              </a:spcBef>
              <a:spcAft>
                <a:spcPts val="0"/>
              </a:spcAft>
              <a:buSzPts val="1800"/>
              <a:buChar char="•"/>
            </a:pPr>
            <a:r>
              <a:rPr lang="en-US"/>
              <a:t>Genetic risk factors of extended family</a:t>
            </a:r>
            <a:endParaRPr/>
          </a:p>
          <a:p>
            <a:pPr indent="-342900" lvl="2" marL="1371600" rtl="0" algn="l">
              <a:spcBef>
                <a:spcPts val="1000"/>
              </a:spcBef>
              <a:spcAft>
                <a:spcPts val="0"/>
              </a:spcAft>
              <a:buSzPts val="1800"/>
              <a:buChar char="•"/>
            </a:pPr>
            <a:r>
              <a:rPr lang="en-US"/>
              <a:t>data about the books they read and the movies they watch, and </a:t>
            </a:r>
            <a:endParaRPr/>
          </a:p>
          <a:p>
            <a:pPr indent="-342900" lvl="2" marL="1371600" rtl="0" algn="l">
              <a:spcBef>
                <a:spcPts val="1000"/>
              </a:spcBef>
              <a:spcAft>
                <a:spcPts val="0"/>
              </a:spcAft>
              <a:buSzPts val="1800"/>
              <a:buChar char="•"/>
            </a:pPr>
            <a:r>
              <a:rPr lang="en-US"/>
              <a:t>inferences about their racial background</a:t>
            </a:r>
            <a:endParaRPr/>
          </a:p>
          <a:p>
            <a:pPr indent="-355600" lvl="1" marL="914400" rtl="0" algn="l">
              <a:lnSpc>
                <a:spcPct val="90000"/>
              </a:lnSpc>
              <a:spcBef>
                <a:spcPts val="1000"/>
              </a:spcBef>
              <a:spcAft>
                <a:spcPts val="0"/>
              </a:spcAft>
              <a:buSzPts val="2000"/>
              <a:buChar char="•"/>
            </a:pPr>
            <a:r>
              <a:rPr lang="en-US" sz="2000"/>
              <a:t>Data has variable accuracy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9"/>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Loan was not approved</a:t>
            </a:r>
            <a:endParaRPr/>
          </a:p>
        </p:txBody>
      </p:sp>
      <p:sp>
        <p:nvSpPr>
          <p:cNvPr id="487" name="Google Shape;487;p49"/>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sz="2000"/>
              <a:t>Prediction: moderate-to-high risk</a:t>
            </a:r>
            <a:endParaRPr sz="2000"/>
          </a:p>
          <a:p>
            <a:pPr indent="-355600" lvl="0" marL="457200" rtl="0" algn="l">
              <a:lnSpc>
                <a:spcPct val="90000"/>
              </a:lnSpc>
              <a:spcBef>
                <a:spcPts val="1000"/>
              </a:spcBef>
              <a:spcAft>
                <a:spcPts val="0"/>
              </a:spcAft>
              <a:buSzPts val="2000"/>
              <a:buChar char="•"/>
            </a:pPr>
            <a:r>
              <a:rPr lang="en-US" sz="2000"/>
              <a:t>No explanation of prediction! </a:t>
            </a:r>
            <a:endParaRPr sz="2000"/>
          </a:p>
          <a:p>
            <a:pPr indent="-342900" lvl="1" marL="914400" rtl="0" algn="l">
              <a:lnSpc>
                <a:spcPct val="90000"/>
              </a:lnSpc>
              <a:spcBef>
                <a:spcPts val="1000"/>
              </a:spcBef>
              <a:spcAft>
                <a:spcPts val="0"/>
              </a:spcAft>
              <a:buClr>
                <a:schemeClr val="dk1"/>
              </a:buClr>
              <a:buSzPts val="1800"/>
              <a:buChar char="•"/>
            </a:pPr>
            <a:r>
              <a:rPr lang="en-US" sz="2000"/>
              <a:t>Is data accurate?</a:t>
            </a:r>
            <a:endParaRPr sz="2000"/>
          </a:p>
          <a:p>
            <a:pPr indent="-355600" lvl="1" marL="914400" rtl="0" algn="l">
              <a:lnSpc>
                <a:spcPct val="90000"/>
              </a:lnSpc>
              <a:spcBef>
                <a:spcPts val="1000"/>
              </a:spcBef>
              <a:spcAft>
                <a:spcPts val="0"/>
              </a:spcAft>
              <a:buSzPts val="2000"/>
              <a:buChar char="•"/>
            </a:pPr>
            <a:r>
              <a:rPr lang="en-US" sz="2000"/>
              <a:t>Does model pick up spurious correlations?</a:t>
            </a:r>
            <a:endParaRPr sz="2000"/>
          </a:p>
          <a:p>
            <a:pPr indent="-342900" lvl="1" marL="914400" rtl="0" algn="l">
              <a:lnSpc>
                <a:spcPct val="90000"/>
              </a:lnSpc>
              <a:spcBef>
                <a:spcPts val="1000"/>
              </a:spcBef>
              <a:spcAft>
                <a:spcPts val="0"/>
              </a:spcAft>
              <a:buClr>
                <a:schemeClr val="dk1"/>
              </a:buClr>
              <a:buSzPts val="1800"/>
              <a:buChar char="•"/>
            </a:pPr>
            <a:r>
              <a:rPr lang="en-US" sz="2000"/>
              <a:t>Even system designers do not know (but system is “generally” reliable)</a:t>
            </a:r>
            <a:endParaRPr sz="2000"/>
          </a:p>
          <a:p>
            <a:pPr indent="-342900" lvl="0" marL="457200" rtl="0" algn="l">
              <a:lnSpc>
                <a:spcPct val="90000"/>
              </a:lnSpc>
              <a:spcBef>
                <a:spcPts val="1000"/>
              </a:spcBef>
              <a:spcAft>
                <a:spcPts val="0"/>
              </a:spcAft>
              <a:buClr>
                <a:schemeClr val="dk1"/>
              </a:buClr>
              <a:buSzPts val="1800"/>
              <a:buChar char="•"/>
            </a:pPr>
            <a:r>
              <a:rPr lang="en-US" sz="2000"/>
              <a:t>Deterministic prediction, no way to re-evaluate decision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Questions</a:t>
            </a:r>
            <a:endParaRPr/>
          </a:p>
        </p:txBody>
      </p:sp>
      <p:sp>
        <p:nvSpPr>
          <p:cNvPr id="493" name="Google Shape;493;p50"/>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946"/>
              <a:buChar char="•"/>
            </a:pPr>
            <a:r>
              <a:rPr lang="en-US"/>
              <a:t>What ethically significant harms might Fred and Tamara have suffered as a result of their loan denial?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1"/>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Questions</a:t>
            </a:r>
            <a:endParaRPr/>
          </a:p>
        </p:txBody>
      </p:sp>
      <p:sp>
        <p:nvSpPr>
          <p:cNvPr id="499" name="Google Shape;499;p51"/>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rgbClr val="888888"/>
              </a:buClr>
              <a:buSzPts val="1946"/>
              <a:buChar char="•"/>
            </a:pPr>
            <a:r>
              <a:rPr lang="en-US">
                <a:solidFill>
                  <a:srgbClr val="888888"/>
                </a:solidFill>
              </a:rPr>
              <a:t>What ethically significant harms might Fred and Tamara have suffered as a result of their loan denial? </a:t>
            </a:r>
            <a:endParaRPr>
              <a:solidFill>
                <a:srgbClr val="888888"/>
              </a:solidFill>
            </a:endParaRPr>
          </a:p>
          <a:p>
            <a:pPr indent="-342900" lvl="0" marL="457200" rtl="0" algn="l">
              <a:lnSpc>
                <a:spcPct val="90000"/>
              </a:lnSpc>
              <a:spcBef>
                <a:spcPts val="1000"/>
              </a:spcBef>
              <a:spcAft>
                <a:spcPts val="0"/>
              </a:spcAft>
              <a:buClr>
                <a:schemeClr val="dk1"/>
              </a:buClr>
              <a:buSzPts val="1946"/>
              <a:buChar char="•"/>
            </a:pPr>
            <a:r>
              <a:rPr lang="en-US"/>
              <a:t>What sort of ethically significant benefits could come from banks using a big-data driven system to evaluate loan applications?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Questions</a:t>
            </a:r>
            <a:endParaRPr/>
          </a:p>
        </p:txBody>
      </p:sp>
      <p:sp>
        <p:nvSpPr>
          <p:cNvPr id="505" name="Google Shape;505;p52"/>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rgbClr val="7F7F7F"/>
              </a:buClr>
              <a:buSzPts val="1946"/>
              <a:buChar char="•"/>
            </a:pPr>
            <a:r>
              <a:rPr lang="en-US">
                <a:solidFill>
                  <a:srgbClr val="7F7F7F"/>
                </a:solidFill>
              </a:rPr>
              <a:t>What ethically significant harms might Fred and Tamara have suffered as a result of their loan denial? </a:t>
            </a:r>
            <a:endParaRPr>
              <a:solidFill>
                <a:srgbClr val="7F7F7F"/>
              </a:solidFill>
            </a:endParaRPr>
          </a:p>
          <a:p>
            <a:pPr indent="-342900" lvl="0" marL="457200" rtl="0" algn="l">
              <a:lnSpc>
                <a:spcPct val="90000"/>
              </a:lnSpc>
              <a:spcBef>
                <a:spcPts val="1000"/>
              </a:spcBef>
              <a:spcAft>
                <a:spcPts val="0"/>
              </a:spcAft>
              <a:buClr>
                <a:srgbClr val="7F7F7F"/>
              </a:buClr>
              <a:buSzPts val="1946"/>
              <a:buChar char="•"/>
            </a:pPr>
            <a:r>
              <a:rPr lang="en-US">
                <a:solidFill>
                  <a:srgbClr val="7F7F7F"/>
                </a:solidFill>
              </a:rPr>
              <a:t>What sort of ethically significant benefits could come from banks using a big-data driven system to evaluate loan applications? </a:t>
            </a:r>
            <a:endParaRPr>
              <a:solidFill>
                <a:srgbClr val="7F7F7F"/>
              </a:solidFill>
            </a:endParaRPr>
          </a:p>
          <a:p>
            <a:pPr indent="-342900" lvl="0" marL="457200" rtl="0" algn="l">
              <a:lnSpc>
                <a:spcPct val="90000"/>
              </a:lnSpc>
              <a:spcBef>
                <a:spcPts val="1000"/>
              </a:spcBef>
              <a:spcAft>
                <a:spcPts val="0"/>
              </a:spcAft>
              <a:buClr>
                <a:schemeClr val="dk1"/>
              </a:buClr>
              <a:buSzPts val="1946"/>
              <a:buChar char="•"/>
            </a:pPr>
            <a:r>
              <a:rPr lang="en-US"/>
              <a:t>Beyond the impacts on Fred and Tamara’s lives, what broader harms to society could result from the widespread use of this particular loan evaluation process?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3"/>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Questions</a:t>
            </a:r>
            <a:endParaRPr/>
          </a:p>
        </p:txBody>
      </p:sp>
      <p:sp>
        <p:nvSpPr>
          <p:cNvPr id="511" name="Google Shape;511;p53"/>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rgbClr val="7F7F7F"/>
              </a:buClr>
              <a:buSzPts val="1946"/>
              <a:buChar char="•"/>
            </a:pPr>
            <a:r>
              <a:rPr lang="en-US">
                <a:solidFill>
                  <a:srgbClr val="7F7F7F"/>
                </a:solidFill>
              </a:rPr>
              <a:t>What ethically significant harms might Fred and Tamara have suffered as a result of their loan denial? </a:t>
            </a:r>
            <a:endParaRPr>
              <a:solidFill>
                <a:srgbClr val="7F7F7F"/>
              </a:solidFill>
            </a:endParaRPr>
          </a:p>
          <a:p>
            <a:pPr indent="-342900" lvl="0" marL="457200" rtl="0" algn="l">
              <a:lnSpc>
                <a:spcPct val="90000"/>
              </a:lnSpc>
              <a:spcBef>
                <a:spcPts val="1000"/>
              </a:spcBef>
              <a:spcAft>
                <a:spcPts val="0"/>
              </a:spcAft>
              <a:buClr>
                <a:srgbClr val="7F7F7F"/>
              </a:buClr>
              <a:buSzPts val="1946"/>
              <a:buChar char="•"/>
            </a:pPr>
            <a:r>
              <a:rPr lang="en-US">
                <a:solidFill>
                  <a:srgbClr val="7F7F7F"/>
                </a:solidFill>
              </a:rPr>
              <a:t>What sort of ethically significant benefits could come from banks using a big-data driven system to evaluate loan applications? </a:t>
            </a:r>
            <a:endParaRPr>
              <a:solidFill>
                <a:srgbClr val="7F7F7F"/>
              </a:solidFill>
            </a:endParaRPr>
          </a:p>
          <a:p>
            <a:pPr indent="-342900" lvl="0" marL="457200" rtl="0" algn="l">
              <a:lnSpc>
                <a:spcPct val="90000"/>
              </a:lnSpc>
              <a:spcBef>
                <a:spcPts val="1000"/>
              </a:spcBef>
              <a:spcAft>
                <a:spcPts val="0"/>
              </a:spcAft>
              <a:buClr>
                <a:srgbClr val="7F7F7F"/>
              </a:buClr>
              <a:buSzPts val="1946"/>
              <a:buChar char="•"/>
            </a:pPr>
            <a:r>
              <a:rPr lang="en-US">
                <a:solidFill>
                  <a:srgbClr val="7F7F7F"/>
                </a:solidFill>
              </a:rPr>
              <a:t>Beyond the impacts on Fred and Tamara’s lives, what broader harms to society could result from the widespread use of this particular loan evaluation process?</a:t>
            </a:r>
            <a:endParaRPr>
              <a:solidFill>
                <a:srgbClr val="7F7F7F"/>
              </a:solidFill>
            </a:endParaRPr>
          </a:p>
          <a:p>
            <a:pPr indent="-342900" lvl="0" marL="457200" rtl="0" algn="l">
              <a:lnSpc>
                <a:spcPct val="90000"/>
              </a:lnSpc>
              <a:spcBef>
                <a:spcPts val="1000"/>
              </a:spcBef>
              <a:spcAft>
                <a:spcPts val="0"/>
              </a:spcAft>
              <a:buClr>
                <a:schemeClr val="dk1"/>
              </a:buClr>
              <a:buSzPts val="1946"/>
              <a:buChar char="•"/>
            </a:pPr>
            <a:r>
              <a:rPr lang="en-US"/>
              <a:t>What measures could the loan officer, the bank’s managers, or the employees of the software company have taken to lessen or prevent those harms?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cbfabe7996_0_58"/>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AI ethics are diverse, go beyond AI fairness</a:t>
            </a:r>
            <a:endParaRPr/>
          </a:p>
        </p:txBody>
      </p:sp>
      <p:sp>
        <p:nvSpPr>
          <p:cNvPr id="518" name="Google Shape;518;g1cbfabe7996_0_58"/>
          <p:cNvSpPr txBox="1"/>
          <p:nvPr>
            <p:ph idx="1" type="body"/>
          </p:nvPr>
        </p:nvSpPr>
        <p:spPr>
          <a:xfrm>
            <a:off x="838200" y="1490875"/>
            <a:ext cx="10515600" cy="46860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t/>
            </a:r>
            <a:endParaRPr/>
          </a:p>
        </p:txBody>
      </p:sp>
      <p:pic>
        <p:nvPicPr>
          <p:cNvPr id="519" name="Google Shape;519;g1cbfabe7996_0_58"/>
          <p:cNvPicPr preferRelativeResize="0"/>
          <p:nvPr/>
        </p:nvPicPr>
        <p:blipFill rotWithShape="1">
          <a:blip r:embed="rId3">
            <a:alphaModFix/>
          </a:blip>
          <a:srcRect b="0" l="0" r="3614" t="0"/>
          <a:stretch/>
        </p:blipFill>
        <p:spPr>
          <a:xfrm>
            <a:off x="1643061" y="1446388"/>
            <a:ext cx="8905882" cy="4774974"/>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cbfabe7996_0_65"/>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Ethical questions</a:t>
            </a:r>
            <a:endParaRPr/>
          </a:p>
        </p:txBody>
      </p:sp>
      <p:sp>
        <p:nvSpPr>
          <p:cNvPr id="526" name="Google Shape;526;g1cbfabe7996_0_65"/>
          <p:cNvSpPr txBox="1"/>
          <p:nvPr>
            <p:ph idx="1" type="body"/>
          </p:nvPr>
        </p:nvSpPr>
        <p:spPr>
          <a:xfrm>
            <a:off x="1789050" y="1316250"/>
            <a:ext cx="9564600" cy="1988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i="1" lang="en-US"/>
              <a:t>Who is ethically responsible?</a:t>
            </a:r>
            <a:endParaRPr i="1"/>
          </a:p>
          <a:p>
            <a:pPr indent="-342900" lvl="1" marL="914400" rtl="0" algn="l">
              <a:lnSpc>
                <a:spcPct val="90000"/>
              </a:lnSpc>
              <a:spcBef>
                <a:spcPts val="500"/>
              </a:spcBef>
              <a:spcAft>
                <a:spcPts val="0"/>
              </a:spcAft>
              <a:buSzPts val="1800"/>
              <a:buChar char="•"/>
            </a:pPr>
            <a:r>
              <a:rPr i="1" lang="en-US"/>
              <a:t>The AI engineer for making an unreliable self-driving car?</a:t>
            </a:r>
            <a:endParaRPr i="1"/>
          </a:p>
          <a:p>
            <a:pPr indent="-342900" lvl="1" marL="914400" rtl="0" algn="l">
              <a:lnSpc>
                <a:spcPct val="90000"/>
              </a:lnSpc>
              <a:spcBef>
                <a:spcPts val="0"/>
              </a:spcBef>
              <a:spcAft>
                <a:spcPts val="0"/>
              </a:spcAft>
              <a:buSzPts val="1800"/>
              <a:buChar char="•"/>
            </a:pPr>
            <a:r>
              <a:rPr i="1" lang="en-US"/>
              <a:t>The car itself?</a:t>
            </a:r>
            <a:endParaRPr i="1"/>
          </a:p>
          <a:p>
            <a:pPr indent="-342900" lvl="1" marL="914400" rtl="0" algn="l">
              <a:lnSpc>
                <a:spcPct val="90000"/>
              </a:lnSpc>
              <a:spcBef>
                <a:spcPts val="0"/>
              </a:spcBef>
              <a:spcAft>
                <a:spcPts val="0"/>
              </a:spcAft>
              <a:buSzPts val="1800"/>
              <a:buChar char="•"/>
            </a:pPr>
            <a:r>
              <a:rPr i="1" lang="en-US"/>
              <a:t>The situation?</a:t>
            </a:r>
            <a:endParaRPr i="1"/>
          </a:p>
          <a:p>
            <a:pPr indent="-342900" lvl="1" marL="914400" rtl="0" algn="l">
              <a:lnSpc>
                <a:spcPct val="90000"/>
              </a:lnSpc>
              <a:spcBef>
                <a:spcPts val="0"/>
              </a:spcBef>
              <a:spcAft>
                <a:spcPts val="0"/>
              </a:spcAft>
              <a:buSzPts val="1800"/>
              <a:buChar char="•"/>
            </a:pPr>
            <a:r>
              <a:rPr i="1" lang="en-US"/>
              <a:t>The driver for putting trust in an unreliable system?</a:t>
            </a:r>
            <a:endParaRPr i="1"/>
          </a:p>
          <a:p>
            <a:pPr indent="0" lvl="0" marL="0" rtl="0" algn="l">
              <a:lnSpc>
                <a:spcPct val="90000"/>
              </a:lnSpc>
              <a:spcBef>
                <a:spcPts val="1000"/>
              </a:spcBef>
              <a:spcAft>
                <a:spcPts val="0"/>
              </a:spcAft>
              <a:buSzPts val="1800"/>
              <a:buNone/>
            </a:pPr>
            <a:r>
              <a:t/>
            </a:r>
            <a:endParaRPr i="1"/>
          </a:p>
          <a:p>
            <a:pPr indent="0" lvl="0" marL="0" rtl="0" algn="l">
              <a:lnSpc>
                <a:spcPct val="90000"/>
              </a:lnSpc>
              <a:spcBef>
                <a:spcPts val="1000"/>
              </a:spcBef>
              <a:spcAft>
                <a:spcPts val="0"/>
              </a:spcAft>
              <a:buSzPts val="1800"/>
              <a:buNone/>
            </a:pPr>
            <a:r>
              <a:t/>
            </a:r>
            <a:endParaRPr i="1"/>
          </a:p>
        </p:txBody>
      </p:sp>
      <p:sp>
        <p:nvSpPr>
          <p:cNvPr id="527" name="Google Shape;527;g1cbfabe7996_0_65"/>
          <p:cNvSpPr/>
          <p:nvPr/>
        </p:nvSpPr>
        <p:spPr>
          <a:xfrm>
            <a:off x="170375" y="4557825"/>
            <a:ext cx="1363200" cy="68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1cbfabe7996_0_65"/>
          <p:cNvSpPr/>
          <p:nvPr/>
        </p:nvSpPr>
        <p:spPr>
          <a:xfrm>
            <a:off x="170375" y="1245725"/>
            <a:ext cx="1363200" cy="68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1cbfabe7996_0_65"/>
          <p:cNvSpPr/>
          <p:nvPr/>
        </p:nvSpPr>
        <p:spPr>
          <a:xfrm>
            <a:off x="170375" y="3598925"/>
            <a:ext cx="1363200" cy="68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1cbfabe7996_0_65"/>
          <p:cNvSpPr txBox="1"/>
          <p:nvPr/>
        </p:nvSpPr>
        <p:spPr>
          <a:xfrm>
            <a:off x="1789050" y="3598925"/>
            <a:ext cx="9737700" cy="1605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2800"/>
              <a:buFont typeface="Arial"/>
              <a:buNone/>
            </a:pPr>
            <a:r>
              <a:rPr b="0" i="1" lang="en-US" sz="2800" u="none" cap="none" strike="noStrike">
                <a:solidFill>
                  <a:schemeClr val="dk1"/>
                </a:solidFill>
                <a:latin typeface="Calibri"/>
                <a:ea typeface="Calibri"/>
                <a:cs typeface="Calibri"/>
                <a:sym typeface="Calibri"/>
              </a:rPr>
              <a:t>Was it moral to create an imperfect self-driving car?</a:t>
            </a:r>
            <a:endParaRPr b="0" i="1"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800"/>
              <a:buFont typeface="Arial"/>
              <a:buNone/>
            </a:pPr>
            <a:r>
              <a:t/>
            </a:r>
            <a:endParaRPr b="0" i="1" sz="2800" u="none" cap="none" strike="noStrike">
              <a:solidFill>
                <a:schemeClr val="dk1"/>
              </a:solidFill>
              <a:latin typeface="Calibri"/>
              <a:ea typeface="Calibri"/>
              <a:cs typeface="Calibri"/>
              <a:sym typeface="Calibri"/>
            </a:endParaRPr>
          </a:p>
        </p:txBody>
      </p:sp>
      <p:sp>
        <p:nvSpPr>
          <p:cNvPr id="531" name="Google Shape;531;g1cbfabe7996_0_65"/>
          <p:cNvSpPr txBox="1"/>
          <p:nvPr/>
        </p:nvSpPr>
        <p:spPr>
          <a:xfrm>
            <a:off x="1789050" y="4612275"/>
            <a:ext cx="9192000" cy="572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2800"/>
              <a:buFont typeface="Arial"/>
              <a:buNone/>
            </a:pPr>
            <a:r>
              <a:rPr b="0" i="1" lang="en-US" sz="2800" u="none" cap="none" strike="noStrike">
                <a:solidFill>
                  <a:schemeClr val="dk1"/>
                </a:solidFill>
                <a:latin typeface="Calibri"/>
                <a:ea typeface="Calibri"/>
                <a:cs typeface="Calibri"/>
                <a:sym typeface="Calibri"/>
              </a:rPr>
              <a:t>What is the best way to make AI so that it improves our lives?</a:t>
            </a:r>
            <a:endParaRPr b="0" i="1" sz="2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0" st="0"/>
                                            </p:txEl>
                                          </p:spTgt>
                                        </p:tgtEl>
                                        <p:attrNameLst>
                                          <p:attrName>style.visibility</p:attrName>
                                        </p:attrNameLst>
                                      </p:cBhvr>
                                      <p:to>
                                        <p:strVal val="visible"/>
                                      </p:to>
                                    </p:set>
                                    <p:animEffect filter="fade" transition="in">
                                      <p:cBhvr>
                                        <p:cTn dur="1000"/>
                                        <p:tgtEl>
                                          <p:spTgt spid="5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1" st="1"/>
                                            </p:txEl>
                                          </p:spTgt>
                                        </p:tgtEl>
                                        <p:attrNameLst>
                                          <p:attrName>style.visibility</p:attrName>
                                        </p:attrNameLst>
                                      </p:cBhvr>
                                      <p:to>
                                        <p:strVal val="visible"/>
                                      </p:to>
                                    </p:set>
                                    <p:animEffect filter="fade" transition="in">
                                      <p:cBhvr>
                                        <p:cTn dur="1000"/>
                                        <p:tgtEl>
                                          <p:spTgt spid="5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2" st="2"/>
                                            </p:txEl>
                                          </p:spTgt>
                                        </p:tgtEl>
                                        <p:attrNameLst>
                                          <p:attrName>style.visibility</p:attrName>
                                        </p:attrNameLst>
                                      </p:cBhvr>
                                      <p:to>
                                        <p:strVal val="visible"/>
                                      </p:to>
                                    </p:set>
                                    <p:animEffect filter="fade" transition="in">
                                      <p:cBhvr>
                                        <p:cTn dur="1000"/>
                                        <p:tgtEl>
                                          <p:spTgt spid="5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3" st="3"/>
                                            </p:txEl>
                                          </p:spTgt>
                                        </p:tgtEl>
                                        <p:attrNameLst>
                                          <p:attrName>style.visibility</p:attrName>
                                        </p:attrNameLst>
                                      </p:cBhvr>
                                      <p:to>
                                        <p:strVal val="visible"/>
                                      </p:to>
                                    </p:set>
                                    <p:animEffect filter="fade" transition="in">
                                      <p:cBhvr>
                                        <p:cTn dur="1000"/>
                                        <p:tgtEl>
                                          <p:spTgt spid="5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4" st="4"/>
                                            </p:txEl>
                                          </p:spTgt>
                                        </p:tgtEl>
                                        <p:attrNameLst>
                                          <p:attrName>style.visibility</p:attrName>
                                        </p:attrNameLst>
                                      </p:cBhvr>
                                      <p:to>
                                        <p:strVal val="visible"/>
                                      </p:to>
                                    </p:set>
                                    <p:animEffect filter="fade" transition="in">
                                      <p:cBhvr>
                                        <p:cTn dur="1000"/>
                                        <p:tgtEl>
                                          <p:spTgt spid="5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5" st="5"/>
                                            </p:txEl>
                                          </p:spTgt>
                                        </p:tgtEl>
                                        <p:attrNameLst>
                                          <p:attrName>style.visibility</p:attrName>
                                        </p:attrNameLst>
                                      </p:cBhvr>
                                      <p:to>
                                        <p:strVal val="visible"/>
                                      </p:to>
                                    </p:set>
                                    <p:animEffect filter="fade" transition="in">
                                      <p:cBhvr>
                                        <p:cTn dur="1000"/>
                                        <p:tgtEl>
                                          <p:spTgt spid="5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6" st="6"/>
                                            </p:txEl>
                                          </p:spTgt>
                                        </p:tgtEl>
                                        <p:attrNameLst>
                                          <p:attrName>style.visibility</p:attrName>
                                        </p:attrNameLst>
                                      </p:cBhvr>
                                      <p:to>
                                        <p:strVal val="visible"/>
                                      </p:to>
                                    </p:set>
                                    <p:animEffect filter="fade" transition="in">
                                      <p:cBhvr>
                                        <p:cTn dur="1000"/>
                                        <p:tgtEl>
                                          <p:spTgt spid="5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Ethically significant benefits of AI</a:t>
            </a:r>
            <a:endParaRPr/>
          </a:p>
        </p:txBody>
      </p:sp>
      <p:sp>
        <p:nvSpPr>
          <p:cNvPr id="134" name="Google Shape;134;p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b="1" lang="en-US"/>
              <a:t>Human understanding </a:t>
            </a:r>
            <a:r>
              <a:rPr lang="en-US"/>
              <a:t>– AI can make sense of data to help us better understand the world</a:t>
            </a:r>
            <a:endParaRPr/>
          </a:p>
          <a:p>
            <a:pPr indent="-342900" lvl="1" marL="914400" rtl="0" algn="l">
              <a:lnSpc>
                <a:spcPct val="90000"/>
              </a:lnSpc>
              <a:spcBef>
                <a:spcPts val="1000"/>
              </a:spcBef>
              <a:spcAft>
                <a:spcPts val="0"/>
              </a:spcAft>
              <a:buSzPts val="1800"/>
              <a:buChar char="•"/>
            </a:pPr>
            <a:r>
              <a:rPr lang="en-US"/>
              <a:t>E.g., drug or material discoveries</a:t>
            </a:r>
            <a:endParaRPr/>
          </a:p>
          <a:p>
            <a:pPr indent="-342900" lvl="0" marL="457200" rtl="0" algn="l">
              <a:lnSpc>
                <a:spcPct val="90000"/>
              </a:lnSpc>
              <a:spcBef>
                <a:spcPts val="1000"/>
              </a:spcBef>
              <a:spcAft>
                <a:spcPts val="0"/>
              </a:spcAft>
              <a:buClr>
                <a:schemeClr val="dk1"/>
              </a:buClr>
              <a:buSzPts val="1800"/>
              <a:buChar char="•"/>
            </a:pPr>
            <a:r>
              <a:rPr b="1" lang="en-US"/>
              <a:t>Social and economic efficiency </a:t>
            </a:r>
            <a:r>
              <a:rPr lang="en-US"/>
              <a:t>- once we understand the world, we can design or intervene in its systems to improve their functioning </a:t>
            </a:r>
            <a:endParaRPr/>
          </a:p>
          <a:p>
            <a:pPr indent="-342900" lvl="0" marL="457200" rtl="0" algn="l">
              <a:lnSpc>
                <a:spcPct val="90000"/>
              </a:lnSpc>
              <a:spcBef>
                <a:spcPts val="1000"/>
              </a:spcBef>
              <a:spcAft>
                <a:spcPts val="0"/>
              </a:spcAft>
              <a:buClr>
                <a:schemeClr val="dk1"/>
              </a:buClr>
              <a:buSzPts val="1800"/>
              <a:buChar char="•"/>
            </a:pPr>
            <a:r>
              <a:rPr b="1" lang="en-US"/>
              <a:t>Predictive accuracy &amp; personalization </a:t>
            </a:r>
            <a:r>
              <a:rPr lang="en-US"/>
              <a:t>- more precisely tailor actions to be effective in achieving good outcomes for specific individuals, groups, and circumstances.</a:t>
            </a:r>
            <a:endParaRPr/>
          </a:p>
          <a:p>
            <a:pPr indent="-228600" lvl="0" marL="457200" rtl="0" algn="l">
              <a:lnSpc>
                <a:spcPct val="90000"/>
              </a:lnSpc>
              <a:spcBef>
                <a:spcPts val="1000"/>
              </a:spcBef>
              <a:spcAft>
                <a:spcPts val="0"/>
              </a:spcAft>
              <a:buClr>
                <a:schemeClr val="dk1"/>
              </a:buClr>
              <a:buSzPts val="1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cbfabe7996_0_7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Summary</a:t>
            </a:r>
            <a:endParaRPr/>
          </a:p>
        </p:txBody>
      </p:sp>
      <p:sp>
        <p:nvSpPr>
          <p:cNvPr id="538" name="Google Shape;538;g1cbfabe7996_0_7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500"/>
              </a:spcBef>
              <a:spcAft>
                <a:spcPts val="0"/>
              </a:spcAft>
              <a:buSzPts val="1800"/>
              <a:buChar char="•"/>
            </a:pPr>
            <a:r>
              <a:rPr lang="en-US"/>
              <a:t>Ethics : how to </a:t>
            </a:r>
            <a:r>
              <a:rPr b="1" lang="en-US"/>
              <a:t>live the best life (for you, for society, etc.)</a:t>
            </a:r>
            <a:endParaRPr b="1"/>
          </a:p>
          <a:p>
            <a:pPr indent="-342900" lvl="0" marL="457200" rtl="0" algn="l">
              <a:lnSpc>
                <a:spcPct val="90000"/>
              </a:lnSpc>
              <a:spcBef>
                <a:spcPts val="0"/>
              </a:spcBef>
              <a:spcAft>
                <a:spcPts val="0"/>
              </a:spcAft>
              <a:buSzPts val="1800"/>
              <a:buChar char="•"/>
            </a:pPr>
            <a:r>
              <a:rPr lang="en-US"/>
              <a:t>Ethics and AI</a:t>
            </a:r>
            <a:endParaRPr/>
          </a:p>
          <a:p>
            <a:pPr indent="-342900" lvl="1" marL="914400" rtl="0" algn="l">
              <a:lnSpc>
                <a:spcPct val="90000"/>
              </a:lnSpc>
              <a:spcBef>
                <a:spcPts val="0"/>
              </a:spcBef>
              <a:spcAft>
                <a:spcPts val="0"/>
              </a:spcAft>
              <a:buSzPts val="1800"/>
              <a:buChar char="•"/>
            </a:pPr>
            <a:r>
              <a:rPr lang="en-US"/>
              <a:t>AI has broad individual &amp; society impacts</a:t>
            </a:r>
            <a:endParaRPr/>
          </a:p>
          <a:p>
            <a:pPr indent="-342900" lvl="1" marL="914400" rtl="0" algn="l">
              <a:lnSpc>
                <a:spcPct val="90000"/>
              </a:lnSpc>
              <a:spcBef>
                <a:spcPts val="0"/>
              </a:spcBef>
              <a:spcAft>
                <a:spcPts val="0"/>
              </a:spcAft>
              <a:buSzPts val="1800"/>
              <a:buChar char="•"/>
            </a:pPr>
            <a:r>
              <a:rPr lang="en-US"/>
              <a:t>AI can create many harms and benefits</a:t>
            </a:r>
            <a:endParaRPr/>
          </a:p>
          <a:p>
            <a:pPr indent="-342900" lvl="0" marL="457200" rtl="0" algn="l">
              <a:lnSpc>
                <a:spcPct val="90000"/>
              </a:lnSpc>
              <a:spcBef>
                <a:spcPts val="0"/>
              </a:spcBef>
              <a:spcAft>
                <a:spcPts val="0"/>
              </a:spcAft>
              <a:buSzPts val="1800"/>
              <a:buChar char="•"/>
            </a:pPr>
            <a:r>
              <a:rPr lang="en-US"/>
              <a:t>Ethical challenges: </a:t>
            </a:r>
            <a:endParaRPr/>
          </a:p>
          <a:p>
            <a:pPr indent="-342900" lvl="1" marL="914400" rtl="0" algn="l">
              <a:lnSpc>
                <a:spcPct val="90000"/>
              </a:lnSpc>
              <a:spcBef>
                <a:spcPts val="0"/>
              </a:spcBef>
              <a:spcAft>
                <a:spcPts val="0"/>
              </a:spcAft>
              <a:buSzPts val="1800"/>
              <a:buChar char="•"/>
            </a:pPr>
            <a:r>
              <a:rPr lang="en-US"/>
              <a:t>AI -&gt; users -&gt; data -&gt; AI</a:t>
            </a:r>
            <a:endParaRPr/>
          </a:p>
          <a:p>
            <a:pPr indent="-342900" lvl="1" marL="914400" rtl="0" algn="l">
              <a:lnSpc>
                <a:spcPct val="90000"/>
              </a:lnSpc>
              <a:spcBef>
                <a:spcPts val="0"/>
              </a:spcBef>
              <a:spcAft>
                <a:spcPts val="0"/>
              </a:spcAft>
              <a:buSzPts val="1800"/>
              <a:buChar char="•"/>
            </a:pPr>
            <a:r>
              <a:rPr lang="en-US"/>
              <a:t>Ethics of data - privacy &amp; biases in data</a:t>
            </a:r>
            <a:endParaRPr/>
          </a:p>
          <a:p>
            <a:pPr indent="-342900" lvl="1" marL="914400" rtl="0" algn="l">
              <a:lnSpc>
                <a:spcPct val="90000"/>
              </a:lnSpc>
              <a:spcBef>
                <a:spcPts val="0"/>
              </a:spcBef>
              <a:spcAft>
                <a:spcPts val="0"/>
              </a:spcAft>
              <a:buSzPts val="1800"/>
              <a:buChar char="•"/>
            </a:pPr>
            <a:r>
              <a:rPr lang="en-US"/>
              <a:t>Impact on users</a:t>
            </a:r>
            <a:endParaRPr/>
          </a:p>
          <a:p>
            <a:pPr indent="-342900" lvl="0" marL="457200" rtl="0" algn="l">
              <a:lnSpc>
                <a:spcPct val="90000"/>
              </a:lnSpc>
              <a:spcBef>
                <a:spcPts val="0"/>
              </a:spcBef>
              <a:spcAft>
                <a:spcPts val="0"/>
              </a:spcAft>
              <a:buSzPts val="1800"/>
              <a:buChar char="•"/>
            </a:pPr>
            <a:r>
              <a:rPr lang="en-US" sz="2400"/>
              <a:t>AI can discriminate</a:t>
            </a:r>
            <a:endParaRPr sz="2400"/>
          </a:p>
          <a:p>
            <a:pPr indent="-381000" lvl="1" marL="914400" rtl="0" algn="l">
              <a:lnSpc>
                <a:spcPct val="90000"/>
              </a:lnSpc>
              <a:spcBef>
                <a:spcPts val="0"/>
              </a:spcBef>
              <a:spcAft>
                <a:spcPts val="0"/>
              </a:spcAft>
              <a:buSzPts val="2400"/>
              <a:buChar char="•"/>
            </a:pPr>
            <a:r>
              <a:rPr lang="en-US"/>
              <a:t>COMPAS - unfair decisions</a:t>
            </a:r>
            <a:endParaRPr/>
          </a:p>
          <a:p>
            <a:pPr indent="-342900" lvl="1" marL="914400" rtl="0" algn="l">
              <a:lnSpc>
                <a:spcPct val="90000"/>
              </a:lnSpc>
              <a:spcBef>
                <a:spcPts val="0"/>
              </a:spcBef>
              <a:spcAft>
                <a:spcPts val="0"/>
              </a:spcAft>
              <a:buSzPts val="1800"/>
              <a:buChar char="•"/>
            </a:pPr>
            <a:r>
              <a:rPr lang="en-US"/>
              <a:t>Models are based on unfair data</a:t>
            </a:r>
            <a:endParaRPr/>
          </a:p>
          <a:p>
            <a:pPr indent="-342900" lvl="0" marL="457200" rtl="0" algn="l">
              <a:lnSpc>
                <a:spcPct val="90000"/>
              </a:lnSpc>
              <a:spcBef>
                <a:spcPts val="0"/>
              </a:spcBef>
              <a:spcAft>
                <a:spcPts val="0"/>
              </a:spcAft>
              <a:buSzPts val="1800"/>
              <a:buChar char="•"/>
            </a:pPr>
            <a:r>
              <a:rPr lang="en-US"/>
              <a:t>AI ethics go beyond fairness (out of scope) but are important to think about</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4000"/>
              <a:t>Dimensions of harm: harms to privacy &amp; security</a:t>
            </a:r>
            <a:endParaRPr sz="4000"/>
          </a:p>
        </p:txBody>
      </p:sp>
      <p:sp>
        <p:nvSpPr>
          <p:cNvPr id="140" name="Google Shape;140;p7"/>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rmAutofit/>
          </a:bodyPr>
          <a:lstStyle/>
          <a:p>
            <a:pPr indent="-352167" lvl="0" marL="457200" rtl="0" algn="l">
              <a:lnSpc>
                <a:spcPct val="90000"/>
              </a:lnSpc>
              <a:spcBef>
                <a:spcPts val="1000"/>
              </a:spcBef>
              <a:spcAft>
                <a:spcPts val="0"/>
              </a:spcAft>
              <a:buClr>
                <a:schemeClr val="dk1"/>
              </a:buClr>
              <a:buSzPts val="1946"/>
              <a:buChar char="•"/>
            </a:pPr>
            <a:r>
              <a:rPr lang="en-US"/>
              <a:t>AI models can reveal private &amp; intimate data</a:t>
            </a:r>
            <a:endParaRPr/>
          </a:p>
          <a:p>
            <a:pPr indent="-342900" lvl="1" marL="914400" rtl="0" algn="l">
              <a:lnSpc>
                <a:spcPct val="90000"/>
              </a:lnSpc>
              <a:spcBef>
                <a:spcPts val="1000"/>
              </a:spcBef>
              <a:spcAft>
                <a:spcPts val="0"/>
              </a:spcAft>
              <a:buSzPts val="1800"/>
              <a:buChar char="•"/>
            </a:pPr>
            <a:r>
              <a:rPr lang="en-US"/>
              <a:t>Language models can output copyrighted text, code, SSNs, addresses, etc.</a:t>
            </a:r>
            <a:endParaRPr/>
          </a:p>
          <a:p>
            <a:pPr indent="-342900" lvl="1" marL="914400" rtl="0" algn="l">
              <a:lnSpc>
                <a:spcPct val="90000"/>
              </a:lnSpc>
              <a:spcBef>
                <a:spcPts val="1000"/>
              </a:spcBef>
              <a:spcAft>
                <a:spcPts val="0"/>
              </a:spcAft>
              <a:buSzPts val="1800"/>
              <a:buChar char="•"/>
            </a:pPr>
            <a:r>
              <a:rPr lang="en-US"/>
              <a:t>Image generators (DALL-E, Stable Diffusion, etc.) can output images based on </a:t>
            </a:r>
            <a:r>
              <a:rPr lang="en-US"/>
              <a:t>copyrighted work</a:t>
            </a:r>
            <a:endParaRPr/>
          </a:p>
          <a:p>
            <a:pPr indent="0" lvl="0" marL="0" rtl="0" algn="l">
              <a:lnSpc>
                <a:spcPct val="90000"/>
              </a:lnSpc>
              <a:spcBef>
                <a:spcPts val="1000"/>
              </a:spcBef>
              <a:spcAft>
                <a:spcPts val="0"/>
              </a:spcAft>
              <a:buSzPts val="1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1000"/>
                                        <p:tgtEl>
                                          <p:spTgt spid="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1000"/>
                                        <p:tgtEl>
                                          <p:spTgt spid="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1000"/>
                                        <p:tgtEl>
                                          <p:spTgt spid="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animEffect filter="fade" transition="in">
                                      <p:cBhvr>
                                        <p:cTn dur="1000"/>
                                        <p:tgtEl>
                                          <p:spTgt spid="14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aded812a0f_0_0"/>
          <p:cNvSpPr txBox="1"/>
          <p:nvPr>
            <p:ph type="title"/>
          </p:nvPr>
        </p:nvSpPr>
        <p:spPr>
          <a:xfrm>
            <a:off x="838200" y="7620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AI model to recreate an image label </a:t>
            </a:r>
            <a:endParaRPr/>
          </a:p>
        </p:txBody>
      </p:sp>
      <p:sp>
        <p:nvSpPr>
          <p:cNvPr id="147" name="Google Shape;147;g2aded812a0f_0_0"/>
          <p:cNvSpPr txBox="1"/>
          <p:nvPr>
            <p:ph idx="1" type="body"/>
          </p:nvPr>
        </p:nvSpPr>
        <p:spPr>
          <a:xfrm>
            <a:off x="838200" y="1316251"/>
            <a:ext cx="10515600" cy="48606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Model may map face image to name</a:t>
            </a:r>
            <a:endParaRPr/>
          </a:p>
          <a:p>
            <a:pPr indent="-342900" lvl="0" marL="457200" rtl="0" algn="l">
              <a:spcBef>
                <a:spcPts val="1000"/>
              </a:spcBef>
              <a:spcAft>
                <a:spcPts val="0"/>
              </a:spcAft>
              <a:buSzPts val="1800"/>
              <a:buChar char="•"/>
            </a:pPr>
            <a:r>
              <a:rPr lang="en-US"/>
              <a:t>Reverse-engineering this model (finding what face has highest name confidence) can reveal the face associated with a name</a:t>
            </a:r>
            <a:endParaRPr/>
          </a:p>
          <a:p>
            <a:pPr indent="0" lvl="0" marL="0" rtl="0" algn="l">
              <a:spcBef>
                <a:spcPts val="1000"/>
              </a:spcBef>
              <a:spcAft>
                <a:spcPts val="0"/>
              </a:spcAft>
              <a:buNone/>
            </a:pPr>
            <a:r>
              <a:t/>
            </a:r>
            <a:endParaRPr/>
          </a:p>
        </p:txBody>
      </p:sp>
      <p:sp>
        <p:nvSpPr>
          <p:cNvPr id="148" name="Google Shape;148;g2aded812a0f_0_0"/>
          <p:cNvSpPr txBox="1"/>
          <p:nvPr/>
        </p:nvSpPr>
        <p:spPr>
          <a:xfrm>
            <a:off x="0" y="6291925"/>
            <a:ext cx="38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https://www.mdpi.com/2076-3417/9/5/909</a:t>
            </a:r>
            <a:endParaRPr/>
          </a:p>
        </p:txBody>
      </p:sp>
      <p:pic>
        <p:nvPicPr>
          <p:cNvPr id="149" name="Google Shape;149;g2aded812a0f_0_0"/>
          <p:cNvPicPr preferRelativeResize="0"/>
          <p:nvPr/>
        </p:nvPicPr>
        <p:blipFill>
          <a:blip r:embed="rId3">
            <a:alphaModFix/>
          </a:blip>
          <a:stretch>
            <a:fillRect/>
          </a:stretch>
        </p:blipFill>
        <p:spPr>
          <a:xfrm>
            <a:off x="3211250" y="2743975"/>
            <a:ext cx="5453774" cy="368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cbfabe7996_0_39"/>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4000"/>
              <a:t>Dimensions of harm: harms to transparency, autonomy</a:t>
            </a:r>
            <a:endParaRPr/>
          </a:p>
        </p:txBody>
      </p:sp>
      <p:sp>
        <p:nvSpPr>
          <p:cNvPr id="156" name="Google Shape;156;g1cbfabe7996_0_39"/>
          <p:cNvSpPr txBox="1"/>
          <p:nvPr>
            <p:ph idx="1" type="body"/>
          </p:nvPr>
        </p:nvSpPr>
        <p:spPr>
          <a:xfrm>
            <a:off x="838200" y="1567550"/>
            <a:ext cx="10515600" cy="4368000"/>
          </a:xfrm>
          <a:prstGeom prst="rect">
            <a:avLst/>
          </a:prstGeom>
          <a:noFill/>
          <a:ln>
            <a:noFill/>
          </a:ln>
        </p:spPr>
        <p:txBody>
          <a:bodyPr anchorCtr="0" anchor="t" bIns="45700" lIns="91425" spcFirstLastPara="1" rIns="91425" wrap="square" tIns="45700">
            <a:noAutofit/>
          </a:bodyPr>
          <a:lstStyle/>
          <a:p>
            <a:pPr indent="-352167" lvl="0" marL="457200" rtl="0" algn="l">
              <a:lnSpc>
                <a:spcPct val="90000"/>
              </a:lnSpc>
              <a:spcBef>
                <a:spcPts val="1000"/>
              </a:spcBef>
              <a:spcAft>
                <a:spcPts val="0"/>
              </a:spcAft>
              <a:buSzPts val="1946"/>
              <a:buChar char="•"/>
            </a:pPr>
            <a:r>
              <a:rPr b="1" lang="en-US"/>
              <a:t>Harms to transparency &amp; autonomy </a:t>
            </a:r>
            <a:r>
              <a:rPr lang="en-US"/>
              <a:t>– AI models can be non-transparent and make decisions without our explicit permission</a:t>
            </a:r>
            <a:endParaRPr/>
          </a:p>
          <a:p>
            <a:pPr indent="-352167" lvl="1" marL="914400" rtl="0" algn="l">
              <a:lnSpc>
                <a:spcPct val="90000"/>
              </a:lnSpc>
              <a:spcBef>
                <a:spcPts val="1000"/>
              </a:spcBef>
              <a:spcAft>
                <a:spcPts val="0"/>
              </a:spcAft>
              <a:buSzPts val="1946"/>
              <a:buChar char="•"/>
            </a:pPr>
            <a:r>
              <a:rPr lang="en-US"/>
              <a:t>Transparency: AI models can be black boxes (we do not know how they work)</a:t>
            </a:r>
            <a:endParaRPr/>
          </a:p>
          <a:p>
            <a:pPr indent="-342900" lvl="2" marL="1371600" rtl="0" algn="l">
              <a:lnSpc>
                <a:spcPct val="90000"/>
              </a:lnSpc>
              <a:spcBef>
                <a:spcPts val="1000"/>
              </a:spcBef>
              <a:spcAft>
                <a:spcPts val="0"/>
              </a:spcAft>
              <a:buSzPts val="1800"/>
              <a:buChar char="•"/>
            </a:pPr>
            <a:r>
              <a:rPr lang="en-US"/>
              <a:t>E.g., why were you denied a loan?</a:t>
            </a:r>
            <a:endParaRPr/>
          </a:p>
          <a:p>
            <a:pPr indent="-342900" lvl="1" marL="914400" rtl="0" algn="l">
              <a:lnSpc>
                <a:spcPct val="90000"/>
              </a:lnSpc>
              <a:spcBef>
                <a:spcPts val="1000"/>
              </a:spcBef>
              <a:spcAft>
                <a:spcPts val="0"/>
              </a:spcAft>
              <a:buSzPts val="1800"/>
              <a:buChar char="•"/>
            </a:pPr>
            <a:r>
              <a:rPr lang="en-US"/>
              <a:t>Autonomy: </a:t>
            </a:r>
            <a:endParaRPr/>
          </a:p>
          <a:p>
            <a:pPr indent="-342900" lvl="2" marL="1371600" rtl="0" algn="l">
              <a:lnSpc>
                <a:spcPct val="90000"/>
              </a:lnSpc>
              <a:spcBef>
                <a:spcPts val="1000"/>
              </a:spcBef>
              <a:spcAft>
                <a:spcPts val="0"/>
              </a:spcAft>
              <a:buSzPts val="1800"/>
              <a:buChar char="•"/>
            </a:pPr>
            <a:r>
              <a:rPr lang="en-US"/>
              <a:t>Reduced situational awareness (what is happening when things go wrong) </a:t>
            </a:r>
            <a:endParaRPr/>
          </a:p>
          <a:p>
            <a:pPr indent="-342900" lvl="3" marL="1828800" rtl="0" algn="l">
              <a:lnSpc>
                <a:spcPct val="90000"/>
              </a:lnSpc>
              <a:spcBef>
                <a:spcPts val="1000"/>
              </a:spcBef>
              <a:spcAft>
                <a:spcPts val="0"/>
              </a:spcAft>
              <a:buSzPts val="1800"/>
              <a:buChar char="•"/>
            </a:pPr>
            <a:r>
              <a:rPr lang="en-US"/>
              <a:t>737 MAX 8</a:t>
            </a:r>
            <a:endParaRPr/>
          </a:p>
          <a:p>
            <a:pPr indent="-342900" lvl="2" marL="1371600" rtl="0" algn="l">
              <a:lnSpc>
                <a:spcPct val="90000"/>
              </a:lnSpc>
              <a:spcBef>
                <a:spcPts val="1000"/>
              </a:spcBef>
              <a:spcAft>
                <a:spcPts val="0"/>
              </a:spcAft>
              <a:buSzPts val="1800"/>
              <a:buChar char="•"/>
            </a:pPr>
            <a:r>
              <a:rPr lang="en-US"/>
              <a:t>No informed consent (important decisions made without our knowledge) </a:t>
            </a:r>
            <a:endParaRPr/>
          </a:p>
          <a:p>
            <a:pPr indent="-342900" lvl="3" marL="1828800" rtl="0" algn="l">
              <a:lnSpc>
                <a:spcPct val="90000"/>
              </a:lnSpc>
              <a:spcBef>
                <a:spcPts val="1000"/>
              </a:spcBef>
              <a:spcAft>
                <a:spcPts val="0"/>
              </a:spcAft>
              <a:buSzPts val="1800"/>
              <a:buChar char="•"/>
            </a:pPr>
            <a:r>
              <a:rPr lang="en-US"/>
              <a:t>Recommending harmful content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Effect filter="fade" transition="in">
                                      <p:cBhvr>
                                        <p:cTn dur="1000"/>
                                        <p:tgtEl>
                                          <p:spTgt spid="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4" st="4"/>
                                            </p:txEl>
                                          </p:spTgt>
                                        </p:tgtEl>
                                        <p:attrNameLst>
                                          <p:attrName>style.visibility</p:attrName>
                                        </p:attrNameLst>
                                      </p:cBhvr>
                                      <p:to>
                                        <p:strVal val="visible"/>
                                      </p:to>
                                    </p:set>
                                    <p:animEffect filter="fade" transition="in">
                                      <p:cBhvr>
                                        <p:cTn dur="1000"/>
                                        <p:tgtEl>
                                          <p:spTgt spid="1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5" st="5"/>
                                            </p:txEl>
                                          </p:spTgt>
                                        </p:tgtEl>
                                        <p:attrNameLst>
                                          <p:attrName>style.visibility</p:attrName>
                                        </p:attrNameLst>
                                      </p:cBhvr>
                                      <p:to>
                                        <p:strVal val="visible"/>
                                      </p:to>
                                    </p:set>
                                    <p:animEffect filter="fade" transition="in">
                                      <p:cBhvr>
                                        <p:cTn dur="1000"/>
                                        <p:tgtEl>
                                          <p:spTgt spid="1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6" st="6"/>
                                            </p:txEl>
                                          </p:spTgt>
                                        </p:tgtEl>
                                        <p:attrNameLst>
                                          <p:attrName>style.visibility</p:attrName>
                                        </p:attrNameLst>
                                      </p:cBhvr>
                                      <p:to>
                                        <p:strVal val="visible"/>
                                      </p:to>
                                    </p:set>
                                    <p:animEffect filter="fade" transition="in">
                                      <p:cBhvr>
                                        <p:cTn dur="1000"/>
                                        <p:tgtEl>
                                          <p:spTgt spid="1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7" st="7"/>
                                            </p:txEl>
                                          </p:spTgt>
                                        </p:tgtEl>
                                        <p:attrNameLst>
                                          <p:attrName>style.visibility</p:attrName>
                                        </p:attrNameLst>
                                      </p:cBhvr>
                                      <p:to>
                                        <p:strVal val="visible"/>
                                      </p:to>
                                    </p:set>
                                    <p:animEffect filter="fade" transition="in">
                                      <p:cBhvr>
                                        <p:cTn dur="1000"/>
                                        <p:tgtEl>
                                          <p:spTgt spid="15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Kristina Lerman</dc:creator>
</cp:coreProperties>
</file>